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Nunito Sans Black" pitchFamily="2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old" panose="02000000000000000000" charset="0"/>
      <p:regular r:id="rId43"/>
    </p:embeddedFont>
    <p:embeddedFont>
      <p:font typeface="Ruda Regular Bold" panose="020B0604020202020204" charset="0"/>
      <p:regular r:id="rId44"/>
    </p:embeddedFont>
    <p:embeddedFont>
      <p:font typeface="TT Bells" panose="020B0604020202020204" charset="0"/>
      <p:regular r:id="rId45"/>
    </p:embeddedFont>
    <p:embeddedFont>
      <p:font typeface="TT Chocolate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B1040-0F5E-47CC-9507-9E5A2C7C9026}" type="datetimeFigureOut">
              <a:rPr lang="bg-BG" smtClean="0"/>
              <a:t>15.5.2023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DEE27-9E10-4C79-BB7E-311349FAF8B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012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889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032" t="-15987" r="-60095" b="-11565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350969"/>
            <a:ext cx="11482627" cy="430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Система за </a:t>
            </a:r>
            <a:r>
              <a:rPr lang="bg-BG" sz="12100" dirty="0">
                <a:solidFill>
                  <a:srgbClr val="FFFFFF"/>
                </a:solidFill>
                <a:latin typeface="Nunito Sans Black"/>
              </a:rPr>
              <a:t>к</a:t>
            </a: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онтрол на клиентите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8433" y="8191500"/>
            <a:ext cx="45297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607AE8-6CDA-965D-CB3B-FB7614A7942F}"/>
              </a:ext>
            </a:extLst>
          </p:cNvPr>
          <p:cNvSpPr/>
          <p:nvPr/>
        </p:nvSpPr>
        <p:spPr>
          <a:xfrm>
            <a:off x="-129911" y="-308541"/>
            <a:ext cx="10416911" cy="2879719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11202" y="2862665"/>
            <a:ext cx="270828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201" y="4376668"/>
            <a:ext cx="270828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08488" y="2862665"/>
            <a:ext cx="18722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29433" y="4376668"/>
            <a:ext cx="157905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89273" y="5556730"/>
            <a:ext cx="386043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44605" y="5995561"/>
            <a:ext cx="1380834" cy="13808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658647" y="2702227"/>
            <a:ext cx="2232279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777967" y="4682050"/>
            <a:ext cx="3239470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0591" y="478999"/>
            <a:ext cx="940802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Приложение на системата в ресторант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8187" y="3365649"/>
            <a:ext cx="22322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Order!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5312" y="4437232"/>
            <a:ext cx="1711217" cy="52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Canva Sans Bold"/>
              </a:rPr>
              <a:t>2: Coffee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425438" y="4187240"/>
            <a:ext cx="2233209" cy="24987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890927" y="4187240"/>
            <a:ext cx="1887040" cy="2552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6425438" y="7376394"/>
            <a:ext cx="63678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00073" y="-6378151"/>
            <a:ext cx="9500719" cy="95007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4423" y="4009788"/>
            <a:ext cx="9012725" cy="90127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52770" y="6926232"/>
            <a:ext cx="9500719" cy="950071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77402" y="4655737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77402" y="6349309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77402" y="8042880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6452" y="9774083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08236" y="1334740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2194" y="1315073"/>
            <a:ext cx="1623053" cy="16230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1618" y="3264615"/>
            <a:ext cx="2644205" cy="972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6452" y="5127208"/>
            <a:ext cx="3267331" cy="7601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7402" y="6709835"/>
            <a:ext cx="3469120" cy="10367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7696" y="8176588"/>
            <a:ext cx="2452049" cy="13096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1542228"/>
            <a:ext cx="1578931" cy="121721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7860" y="827058"/>
            <a:ext cx="383171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uda Black Bold"/>
              </a:rPr>
              <a:t>Ко</a:t>
            </a:r>
            <a:r>
              <a:rPr lang="bg-BG" sz="3600" dirty="0">
                <a:solidFill>
                  <a:srgbClr val="000000"/>
                </a:solidFill>
                <a:latin typeface="Ruda Black Bold"/>
              </a:rPr>
              <a:t>н</a:t>
            </a:r>
            <a:r>
              <a:rPr lang="en-US" sz="3600" dirty="0">
                <a:solidFill>
                  <a:srgbClr val="000000"/>
                </a:solidFill>
                <a:latin typeface="Ruda Black Bold"/>
              </a:rPr>
              <a:t>куренция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343" y="748763"/>
            <a:ext cx="1964850" cy="38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Резерв</a:t>
            </a:r>
            <a:r>
              <a:rPr lang="bg-BG" sz="2399" dirty="0">
                <a:solidFill>
                  <a:srgbClr val="000000"/>
                </a:solidFill>
                <a:latin typeface="Ruda Regular Bold"/>
              </a:rPr>
              <a:t>а</a:t>
            </a: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ции</a:t>
            </a:r>
            <a:endParaRPr lang="en-US" sz="2399" dirty="0">
              <a:solidFill>
                <a:srgbClr val="000000"/>
              </a:solidFill>
              <a:latin typeface="Ruda Regula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43845" y="770966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Статистика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9870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Виртуални билети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75895" y="748763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Машини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87924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Мобилно</a:t>
            </a:r>
            <a:r>
              <a:rPr lang="en-US" sz="2399" dirty="0">
                <a:solidFill>
                  <a:srgbClr val="000000"/>
                </a:solidFill>
                <a:latin typeface="Ruda Regular Bold"/>
              </a:rPr>
              <a:t> следене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176343" y="1517994"/>
            <a:ext cx="1578931" cy="121721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1542228"/>
            <a:ext cx="1578931" cy="121721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3205108"/>
            <a:ext cx="1578931" cy="121721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3205108"/>
            <a:ext cx="1578931" cy="12172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3205108"/>
            <a:ext cx="1578931" cy="121721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4932071"/>
            <a:ext cx="1578931" cy="121721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4903387"/>
            <a:ext cx="1578931" cy="121721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4903387"/>
            <a:ext cx="1578931" cy="121721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4865287"/>
            <a:ext cx="1578931" cy="12172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6529371"/>
            <a:ext cx="1578931" cy="121721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6558859"/>
            <a:ext cx="1578931" cy="121721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6529371"/>
            <a:ext cx="1578931" cy="121721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6619603"/>
            <a:ext cx="1578931" cy="121721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6619603"/>
            <a:ext cx="1578931" cy="121721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8252430"/>
            <a:ext cx="1578931" cy="1217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39BF2E-9E2F-D2DC-1433-141A0C899B66}"/>
              </a:ext>
            </a:extLst>
          </p:cNvPr>
          <p:cNvSpPr/>
          <p:nvPr/>
        </p:nvSpPr>
        <p:spPr>
          <a:xfrm>
            <a:off x="-129911" y="-213291"/>
            <a:ext cx="5756250" cy="1966700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43235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проникаване на продукта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7091443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развитие на пазара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743235"/>
            <a:ext cx="2269503" cy="9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</a:t>
            </a:r>
            <a:r>
              <a:rPr lang="bg-BG" sz="2093" dirty="0">
                <a:solidFill>
                  <a:srgbClr val="FFFFFF"/>
                </a:solidFill>
                <a:latin typeface="TT Chocolates Bold"/>
              </a:rPr>
              <a:t> </a:t>
            </a: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развитие на продукта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6596" y="7247233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диверсификация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988E3-4DE2-FBBA-4ECD-E1AB3A2AE57F}"/>
              </a:ext>
            </a:extLst>
          </p:cNvPr>
          <p:cNvSpPr txBox="1"/>
          <p:nvPr/>
        </p:nvSpPr>
        <p:spPr>
          <a:xfrm>
            <a:off x="308280" y="308394"/>
            <a:ext cx="520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Модел на Ансоф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335FFA-9C81-1697-F1BF-0FB7F5EB6C6A}"/>
              </a:ext>
            </a:extLst>
          </p:cNvPr>
          <p:cNvSpPr/>
          <p:nvPr/>
        </p:nvSpPr>
        <p:spPr>
          <a:xfrm>
            <a:off x="-129911" y="-308541"/>
            <a:ext cx="5737555" cy="1985393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97159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Тук трябва да влезем с ниски цени за абонат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6839877"/>
            <a:ext cx="2075294" cy="125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Наблягане на превеждане на чужди езици за новия пазар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899025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Да се наблегне на друга демография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495" y="6995667"/>
            <a:ext cx="2269503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Съсредоточаване  в конкретна демография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72692-65A5-22F9-315F-C788CE0979FE}"/>
              </a:ext>
            </a:extLst>
          </p:cNvPr>
          <p:cNvSpPr txBox="1"/>
          <p:nvPr/>
        </p:nvSpPr>
        <p:spPr>
          <a:xfrm>
            <a:off x="164234" y="-77474"/>
            <a:ext cx="6588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Реализация</a:t>
            </a:r>
          </a:p>
          <a:p>
            <a:r>
              <a:rPr lang="bg-BG" sz="5400" b="1" dirty="0">
                <a:solidFill>
                  <a:schemeClr val="bg1"/>
                </a:solidFill>
              </a:rPr>
              <a:t>Модела на Ансоф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8C6E944-C8E3-483B-6A6B-0756D8DB4A3F}"/>
              </a:ext>
            </a:extLst>
          </p:cNvPr>
          <p:cNvSpPr/>
          <p:nvPr/>
        </p:nvSpPr>
        <p:spPr>
          <a:xfrm>
            <a:off x="-129912" y="-308541"/>
            <a:ext cx="7445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2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81522"/>
            <a:ext cx="2104978" cy="210497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20605" y="2981522"/>
            <a:ext cx="2104978" cy="2104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47651" y="2981522"/>
            <a:ext cx="2104978" cy="2104978"/>
            <a:chOff x="0" y="0"/>
            <a:chExt cx="2806637" cy="28066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806637" cy="280663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1615" y="922549"/>
              <a:ext cx="1063407" cy="107119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8637" y="3484491"/>
            <a:ext cx="1025104" cy="109904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7079869" y="3988358"/>
            <a:ext cx="693225" cy="595173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7142443" y="3484491"/>
            <a:ext cx="569781" cy="579955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835141" y="4583531"/>
            <a:ext cx="38957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25301" y="7862740"/>
            <a:ext cx="2205954" cy="22772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063" y="7768725"/>
            <a:ext cx="1944252" cy="200214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7651" y="7746152"/>
            <a:ext cx="2047290" cy="20472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861624"/>
            <a:ext cx="719601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65"/>
              </a:lnSpc>
            </a:pPr>
            <a:r>
              <a:rPr lang="en-US" sz="8887" dirty="0">
                <a:solidFill>
                  <a:schemeClr val="bg1"/>
                </a:solidFill>
                <a:latin typeface="Canva Sans Bold"/>
              </a:rPr>
              <a:t>Технологии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693900"/>
            <a:ext cx="4723353" cy="1096283"/>
            <a:chOff x="0" y="0"/>
            <a:chExt cx="6297804" cy="14617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2978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b="1" dirty="0">
                  <a:solidFill>
                    <a:srgbClr val="000000"/>
                  </a:solidFill>
                  <a:latin typeface="Canva Sans Bold"/>
                </a:rPr>
                <a:t>База от данни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4252"/>
              <a:ext cx="6297804" cy="49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PostgreSQL 15.2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88955" y="5693900"/>
            <a:ext cx="5283845" cy="3307486"/>
            <a:chOff x="57149" y="0"/>
            <a:chExt cx="6020844" cy="4409977"/>
          </a:xfrm>
        </p:grpSpPr>
        <p:sp>
          <p:nvSpPr>
            <p:cNvPr id="24" name="TextBox 24"/>
            <p:cNvSpPr txBox="1"/>
            <p:nvPr/>
          </p:nvSpPr>
          <p:spPr>
            <a:xfrm>
              <a:off x="1304797" y="0"/>
              <a:ext cx="4773196" cy="5924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Backend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7149" y="964251"/>
              <a:ext cx="3174045" cy="34457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Java </a:t>
              </a:r>
              <a:r>
                <a:rPr lang="bg-BG" sz="2235" dirty="0">
                  <a:solidFill>
                    <a:srgbClr val="000000"/>
                  </a:solidFill>
                  <a:latin typeface="Canva Sans"/>
                </a:rPr>
                <a:t>17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Boot 3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Security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JWT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Mockito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 </a:t>
              </a:r>
            </a:p>
            <a:p>
              <a:pPr>
                <a:lnSpc>
                  <a:spcPts val="2905"/>
                </a:lnSpc>
              </a:pPr>
              <a:endParaRPr lang="en-US" sz="2235" dirty="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47651" y="5693900"/>
            <a:ext cx="4784494" cy="1857667"/>
            <a:chOff x="0" y="0"/>
            <a:chExt cx="6379325" cy="247688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6265028" cy="59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Frontend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297" y="964252"/>
              <a:ext cx="6265028" cy="151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Vanilla JavaScript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IDE: Visual Studio Code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Server: </a:t>
              </a:r>
              <a:r>
                <a:rPr lang="en-US" sz="2310" dirty="0" err="1">
                  <a:solidFill>
                    <a:srgbClr val="000000"/>
                  </a:solidFill>
                  <a:latin typeface="Canva Sans"/>
                </a:rPr>
                <a:t>Vite</a:t>
              </a: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 4.3.5</a:t>
              </a:r>
            </a:p>
          </p:txBody>
        </p:sp>
      </p:grpSp>
      <p:sp>
        <p:nvSpPr>
          <p:cNvPr id="29" name="TextBox 25">
            <a:extLst>
              <a:ext uri="{FF2B5EF4-FFF2-40B4-BE49-F238E27FC236}">
                <a16:creationId xmlns:a16="http://schemas.microsoft.com/office/drawing/2014/main" id="{FBD32487-F82E-3124-93B6-E02EA322E0CA}"/>
              </a:ext>
            </a:extLst>
          </p:cNvPr>
          <p:cNvSpPr txBox="1"/>
          <p:nvPr/>
        </p:nvSpPr>
        <p:spPr>
          <a:xfrm>
            <a:off x="8305800" y="6415767"/>
            <a:ext cx="2492097" cy="221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IDE: IntelliJ</a:t>
            </a:r>
            <a:endParaRPr lang="bg-BG" sz="223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Build tool: Maven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Server: Tomcat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Log4j: 1.2.17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Hibernate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       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55614" y="0"/>
            <a:ext cx="1253238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52745"/>
            <a:ext cx="562228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Р</a:t>
            </a:r>
            <a:r>
              <a:rPr lang="bg-BG" sz="5200" dirty="0">
                <a:solidFill>
                  <a:srgbClr val="000000"/>
                </a:solidFill>
                <a:latin typeface="Canva Sans" panose="020B0604020202020204" charset="0"/>
              </a:rPr>
              <a:t>е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лации в </a:t>
            </a:r>
          </a:p>
          <a:p>
            <a:pPr algn="ctr">
              <a:lnSpc>
                <a:spcPts val="7279"/>
              </a:lnSpc>
            </a:pPr>
            <a:r>
              <a:rPr lang="bg-BG" sz="5200" dirty="0">
                <a:solidFill>
                  <a:srgbClr val="000000"/>
                </a:solidFill>
                <a:latin typeface="Canva Sans Bold" panose="020B0604020202020204" charset="0"/>
              </a:rPr>
              <a:t>б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азата от данни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E6FAB5-5A57-F8FB-C590-846E409851A3}"/>
              </a:ext>
            </a:extLst>
          </p:cNvPr>
          <p:cNvSpPr/>
          <p:nvPr/>
        </p:nvSpPr>
        <p:spPr>
          <a:xfrm>
            <a:off x="-609600" y="3427339"/>
            <a:ext cx="5921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19"/>
          <a:stretch>
            <a:fillRect/>
          </a:stretch>
        </p:blipFill>
        <p:spPr>
          <a:xfrm>
            <a:off x="5606529" y="0"/>
            <a:ext cx="12681471" cy="4932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609"/>
          <a:stretch>
            <a:fillRect/>
          </a:stretch>
        </p:blipFill>
        <p:spPr>
          <a:xfrm>
            <a:off x="5606529" y="5143500"/>
            <a:ext cx="12690867" cy="50182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3996799"/>
            <a:ext cx="3848100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Примерни</a:t>
            </a:r>
          </a:p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chemeClr val="bg1"/>
                </a:solidFill>
                <a:latin typeface="Canva Sans Bold"/>
              </a:rPr>
              <a:t>д</a:t>
            </a:r>
            <a:r>
              <a:rPr lang="en-US" sz="6600" dirty="0">
                <a:solidFill>
                  <a:schemeClr val="bg1"/>
                </a:solidFill>
                <a:latin typeface="Canva Sans Bold"/>
              </a:rPr>
              <a:t>анни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305300"/>
            <a:ext cx="8664213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6"/>
              </a:lnSpc>
            </a:pPr>
            <a:r>
              <a:rPr lang="en-US" sz="7555" dirty="0">
                <a:solidFill>
                  <a:srgbClr val="000000"/>
                </a:solidFill>
                <a:latin typeface="Nunito Sans Black"/>
              </a:rPr>
              <a:t>Функционалност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64213" y="0"/>
            <a:ext cx="9623787" cy="10287000"/>
            <a:chOff x="0" y="0"/>
            <a:chExt cx="12831716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78196" y="1059318"/>
            <a:ext cx="6425987" cy="2730820"/>
            <a:chOff x="0" y="-19050"/>
            <a:chExt cx="8567982" cy="36410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Endpoints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Първо се захващаме с цялосната функционалност на проекта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,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преминавайки към по-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финната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настройка на приложението.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8196" y="6397869"/>
            <a:ext cx="6425987" cy="2730820"/>
            <a:chOff x="0" y="-19050"/>
            <a:chExt cx="8567982" cy="3641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Front end (ui/ux)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След изтестван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 цел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вата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функция на приложението преминаваме към оценка на персоните.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045692"/>
            <a:ext cx="13491245" cy="8195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0373" y="1876561"/>
            <a:ext cx="4386382" cy="7050122"/>
            <a:chOff x="0" y="0"/>
            <a:chExt cx="5848509" cy="9400162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5848509" cy="343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87"/>
                </a:lnSpc>
                <a:spcBef>
                  <a:spcPct val="0"/>
                </a:spcBef>
              </a:pPr>
              <a:r>
                <a:rPr lang="en-US" sz="6079" dirty="0">
                  <a:solidFill>
                    <a:srgbClr val="FFFFFF"/>
                  </a:solidFill>
                  <a:latin typeface="Canva Sans Bold"/>
                </a:rPr>
                <a:t>Контрол на опашката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83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Тук разглеждаме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системата с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нейната главна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фунционалност,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която е контрола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на потока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от клиенти.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166193"/>
            <a:ext cx="13491245" cy="79546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2400" y="2198655"/>
            <a:ext cx="4644355" cy="6299438"/>
            <a:chOff x="-343964" y="429459"/>
            <a:chExt cx="6192473" cy="8399250"/>
          </a:xfrm>
        </p:grpSpPr>
        <p:sp>
          <p:nvSpPr>
            <p:cNvPr id="7" name="TextBox 7"/>
            <p:cNvSpPr txBox="1"/>
            <p:nvPr/>
          </p:nvSpPr>
          <p:spPr>
            <a:xfrm>
              <a:off x="-343964" y="429459"/>
              <a:ext cx="6192473" cy="2238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87"/>
                </a:lnSpc>
              </a:pP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Администрация на</a:t>
              </a:r>
              <a:r>
                <a:rPr lang="bg-BG" sz="5200" dirty="0">
                  <a:solidFill>
                    <a:srgbClr val="FFFFFF"/>
                  </a:solidFill>
                  <a:latin typeface="Canva Sans Bold"/>
                </a:rPr>
                <a:t> </a:t>
              </a: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ситемата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264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Администрацията е ключова за правилната настройка на опашката. Тук клиент</a:t>
              </a:r>
              <a:r>
                <a:rPr lang="bg-BG" sz="2999" dirty="0">
                  <a:solidFill>
                    <a:srgbClr val="FFFFFF"/>
                  </a:solidFill>
                  <a:latin typeface="Canva Sans"/>
                </a:rPr>
                <a:t>ът</a:t>
              </a: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 може да си настрои опашката спорен дейността на бизнеса.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4950" y="-1428750"/>
            <a:ext cx="9647950" cy="131445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0518629" y="1273258"/>
            <a:ext cx="6461866" cy="4255848"/>
            <a:chOff x="0" y="0"/>
            <a:chExt cx="8615821" cy="5674464"/>
          </a:xfrm>
        </p:grpSpPr>
        <p:sp>
          <p:nvSpPr>
            <p:cNvPr id="4" name="TextBox 4"/>
            <p:cNvSpPr txBox="1"/>
            <p:nvPr/>
          </p:nvSpPr>
          <p:spPr>
            <a:xfrm>
              <a:off x="1540161" y="5201514"/>
              <a:ext cx="199706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9048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066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90846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41025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64924" y="212662"/>
              <a:ext cx="7750897" cy="4858677"/>
              <a:chOff x="0" y="0"/>
              <a:chExt cx="10905550" cy="6836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02696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411741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12078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687124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9565" y="1167044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9565" y="238171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9565" y="359638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9271" y="4811052"/>
              <a:ext cx="287853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594883" y="653399"/>
              <a:ext cx="6290980" cy="4365898"/>
              <a:chOff x="1027055" y="620118"/>
              <a:chExt cx="8851440" cy="61428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l="l" t="t" r="r" b="b"/>
                <a:pathLst>
                  <a:path w="2274405" h="298154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l="l" t="t" r="r" b="b"/>
                <a:pathLst>
                  <a:path w="2276460" h="778739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l="l" t="t" r="r" b="b"/>
                <a:pathLst>
                  <a:path w="2276273" h="2487502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2860906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28700" y="9080950"/>
            <a:ext cx="1153420" cy="266586"/>
            <a:chOff x="0" y="0"/>
            <a:chExt cx="18572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1556"/>
            <a:ext cx="7928028" cy="4036745"/>
            <a:chOff x="0" y="-9525"/>
            <a:chExt cx="10570704" cy="538232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59469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Идея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3663"/>
              <a:ext cx="10570704" cy="309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План за ра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витие на идеята.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Преглед и оценка на ко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куренция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Измерване време за реализация</a:t>
              </a:r>
            </a:p>
            <a:p>
              <a:pPr marL="755650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Поте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циални клиенти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68455" y="5898851"/>
            <a:ext cx="6590845" cy="2146435"/>
            <a:chOff x="0" y="-9525"/>
            <a:chExt cx="8787793" cy="286191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8787793" cy="1821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Стат</a:t>
              </a:r>
              <a:r>
                <a:rPr lang="bg-BG" sz="2999" dirty="0">
                  <a:solidFill>
                    <a:srgbClr val="FFFFFF"/>
                  </a:solidFill>
                  <a:latin typeface="Roboto Bold"/>
                </a:rPr>
                <a:t>и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стика за процента вероятност някой да си тръгне без да си изчака реда.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34228"/>
              <a:ext cx="8466552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040060" y="9476962"/>
            <a:ext cx="3839366" cy="37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bg-BG" sz="2228" dirty="0">
                <a:solidFill>
                  <a:srgbClr val="000000"/>
                </a:solidFill>
                <a:latin typeface="Canva Sans"/>
              </a:rPr>
              <a:t>Статистика</a:t>
            </a:r>
            <a:r>
              <a:rPr lang="en-US" sz="2228" dirty="0">
                <a:solidFill>
                  <a:srgbClr val="000000"/>
                </a:solidFill>
                <a:latin typeface="Canva Sans"/>
              </a:rPr>
              <a:t> от Waitwhile.com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3832B10-566A-E342-D43F-523EAD4FBA95}"/>
              </a:ext>
            </a:extLst>
          </p:cNvPr>
          <p:cNvSpPr/>
          <p:nvPr/>
        </p:nvSpPr>
        <p:spPr>
          <a:xfrm>
            <a:off x="-609600" y="-146334"/>
            <a:ext cx="19507200" cy="19233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026231" y="3648036"/>
            <a:ext cx="945496" cy="9454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54055" y="4832290"/>
            <a:ext cx="1791040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6231" y="6029988"/>
            <a:ext cx="945496" cy="94549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231" y="4837340"/>
            <a:ext cx="945496" cy="9454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44383" y="3646364"/>
            <a:ext cx="945496" cy="9454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4383" y="6028315"/>
            <a:ext cx="945496" cy="945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4383" y="4835667"/>
            <a:ext cx="945496" cy="945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5506" y="4992319"/>
            <a:ext cx="632192" cy="63219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8263" y="3804689"/>
            <a:ext cx="632192" cy="63219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2910" y="4992319"/>
            <a:ext cx="632192" cy="63219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34519" y="3790008"/>
            <a:ext cx="632192" cy="63219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570774" y="3777000"/>
            <a:ext cx="632192" cy="63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545095" y="4120784"/>
            <a:ext cx="1481136" cy="126382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4545095" y="5310088"/>
            <a:ext cx="1481136" cy="745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6971727" y="4119112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971727" y="5308415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6971727" y="6501063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9189879" y="4093096"/>
            <a:ext cx="1805716" cy="260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1119410" y="6172796"/>
            <a:ext cx="632192" cy="63219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55666" y="6158115"/>
            <a:ext cx="632192" cy="63219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91922" y="6145107"/>
            <a:ext cx="632192" cy="63219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9189879" y="6488892"/>
            <a:ext cx="1929531" cy="121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2825101" y="5272150"/>
            <a:ext cx="910560" cy="362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13158192" y="5821935"/>
            <a:ext cx="577470" cy="44603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196864" y="7465709"/>
            <a:ext cx="632192" cy="63219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802584" y="7318822"/>
            <a:ext cx="805471" cy="80547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986675" y="2503885"/>
            <a:ext cx="1609537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57429" y="3420465"/>
            <a:ext cx="1399752" cy="73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78557" y="2237221"/>
            <a:ext cx="1202182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5506" y="2237221"/>
            <a:ext cx="1204373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312521" y="2237221"/>
            <a:ext cx="2809051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289728" y="8269771"/>
            <a:ext cx="4788472" cy="51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82846" y="206226"/>
            <a:ext cx="16204315" cy="14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 dirty="0">
                <a:solidFill>
                  <a:schemeClr val="bg1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94623" y="8199189"/>
            <a:ext cx="1791040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6799766" y="8975458"/>
            <a:ext cx="805471" cy="80547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782222" y="8152693"/>
            <a:ext cx="805471" cy="80547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7608055" y="7776995"/>
            <a:ext cx="3995079" cy="54992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8587693" y="8555428"/>
            <a:ext cx="27020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7605237" y="8783935"/>
            <a:ext cx="3974709" cy="53958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84"/>
          <p:cNvGrpSpPr/>
          <p:nvPr/>
        </p:nvGrpSpPr>
        <p:grpSpPr>
          <a:xfrm>
            <a:off x="5763568" y="8152693"/>
            <a:ext cx="805471" cy="80547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861996" y="9474262"/>
            <a:ext cx="397252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056" y="4756524"/>
            <a:ext cx="641540" cy="6415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10294" y="4110352"/>
            <a:ext cx="1928035" cy="192803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5347596" y="5075049"/>
            <a:ext cx="2862697" cy="20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93751" y="4256869"/>
            <a:ext cx="1781517" cy="17815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0506" y="3327441"/>
            <a:ext cx="2862697" cy="1185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next ticket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5828" y="6209851"/>
            <a:ext cx="6688982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gets locks by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counter that calls next ticket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6905" y="2815602"/>
            <a:ext cx="4599771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user works on the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and finishes it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138328" y="5089363"/>
            <a:ext cx="2855422" cy="444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0548" y="1334612"/>
            <a:ext cx="6821790" cy="4676359"/>
            <a:chOff x="-174677" y="0"/>
            <a:chExt cx="9095719" cy="6235146"/>
          </a:xfrm>
        </p:grpSpPr>
        <p:sp>
          <p:nvSpPr>
            <p:cNvPr id="3" name="TextBox 3"/>
            <p:cNvSpPr txBox="1"/>
            <p:nvPr/>
          </p:nvSpPr>
          <p:spPr>
            <a:xfrm>
              <a:off x="7578458" y="3343548"/>
              <a:ext cx="1342584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Accurately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55%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74677" y="2206314"/>
              <a:ext cx="1088901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Mistake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45%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29647" y="0"/>
              <a:ext cx="6235146" cy="6235146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817672" y="0"/>
                <a:ext cx="1820336" cy="2638102"/>
              </a:xfrm>
              <a:custGeom>
                <a:avLst/>
                <a:gdLst/>
                <a:ahLst/>
                <a:cxnLst/>
                <a:rect l="l" t="t" r="r" b="b"/>
                <a:pathLst>
                  <a:path w="1820336" h="2638102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452328" y="1270000"/>
                    </a:lnTo>
                    <a:close/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82065" y="0"/>
                <a:ext cx="1352065" cy="2477842"/>
              </a:xfrm>
              <a:custGeom>
                <a:avLst/>
                <a:gdLst/>
                <a:ahLst/>
                <a:cxnLst/>
                <a:rect l="l" t="t" r="r" b="b"/>
                <a:pathLst>
                  <a:path w="1352065" h="2477842">
                    <a:moveTo>
                      <a:pt x="959613" y="2477842"/>
                    </a:moveTo>
                    <a:cubicBezTo>
                      <a:pt x="365508" y="2284805"/>
                      <a:pt x="0" y="1688385"/>
                      <a:pt x="97691" y="1071391"/>
                    </a:cubicBezTo>
                    <a:cubicBezTo>
                      <a:pt x="195381" y="454397"/>
                      <a:pt x="727258" y="62"/>
                      <a:pt x="1351938" y="0"/>
                    </a:cubicBezTo>
                    <a:lnTo>
                      <a:pt x="1352065" y="127000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600183" y="7091502"/>
            <a:ext cx="1123028" cy="11230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183" y="8750222"/>
            <a:ext cx="1123028" cy="11230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9335" y="7653016"/>
            <a:ext cx="1246531" cy="1246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3222570" y="6261949"/>
            <a:ext cx="1041168" cy="911022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141562"/>
            <a:ext cx="8490882" cy="5055314"/>
            <a:chOff x="0" y="-9525"/>
            <a:chExt cx="11321176" cy="6740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321176" cy="366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Интерактивен AI алгори</a:t>
              </a:r>
              <a:r>
                <a:rPr lang="bg-BG" sz="8500" dirty="0">
                  <a:solidFill>
                    <a:srgbClr val="000000"/>
                  </a:solidFill>
                  <a:latin typeface="Nunito Sans Black"/>
                </a:rPr>
                <a:t>тъ</a:t>
              </a: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79744"/>
              <a:ext cx="11321176" cy="28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Заложил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съм в проекта и алгоритъм за предсказване на вероятнос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 даден клиент да остане на опашк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а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та.</a:t>
              </a:r>
            </a:p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Приложен е ч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рез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 дърво на решенията.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222570" y="8856225"/>
            <a:ext cx="1041168" cy="911022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5335866" y="7716832"/>
            <a:ext cx="4267904" cy="488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5335866" y="8394716"/>
            <a:ext cx="4274088" cy="8121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699777" y="6717460"/>
            <a:ext cx="2587866" cy="774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723211" y="9311736"/>
            <a:ext cx="2564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496597" y="7125052"/>
            <a:ext cx="195262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0-5 Души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67522" y="9158932"/>
            <a:ext cx="2204591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6-20 Души</a:t>
            </a:r>
          </a:p>
        </p:txBody>
      </p:sp>
      <p:grpSp>
        <p:nvGrpSpPr>
          <p:cNvPr id="32" name="Group 32"/>
          <p:cNvGrpSpPr/>
          <p:nvPr/>
        </p:nvGrpSpPr>
        <p:grpSpPr>
          <a:xfrm rot="-5400000">
            <a:off x="13222570" y="7505402"/>
            <a:ext cx="1041168" cy="911022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720547" y="7708061"/>
            <a:ext cx="2567096" cy="2528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68900" y="6461559"/>
            <a:ext cx="13119100" cy="380252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2514600" y="-282140"/>
            <a:ext cx="7683500" cy="11676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2381976" y="2040183"/>
            <a:ext cx="10218657" cy="6789480"/>
            <a:chOff x="0" y="0"/>
            <a:chExt cx="13624876" cy="90526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39000"/>
            </a:blip>
            <a:srcRect/>
            <a:stretch>
              <a:fillRect/>
            </a:stretch>
          </p:blipFill>
          <p:spPr>
            <a:xfrm>
              <a:off x="2418424" y="7317005"/>
              <a:ext cx="8788027" cy="1735635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3624876" cy="7815064"/>
              <a:chOff x="0" y="0"/>
              <a:chExt cx="7981950" cy="4578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630" r="-5630"/>
                </a:stretch>
              </a:blip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144000" y="6959040"/>
            <a:ext cx="364876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Персони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User flow</a:t>
            </a: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Xd </a:t>
            </a: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скеч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06229" y="2754411"/>
            <a:ext cx="5444442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>
                <a:solidFill>
                  <a:srgbClr val="FFFFFF"/>
                </a:solidFill>
                <a:latin typeface="Nunito Sans Black"/>
              </a:rPr>
              <a:t>UI &amp; UX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6453" y="7755575"/>
            <a:ext cx="610608" cy="772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92764" y="6802808"/>
            <a:ext cx="677986" cy="7720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30058" y="8708342"/>
            <a:ext cx="803398" cy="80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098366" cy="10287000"/>
            <a:chOff x="0" y="0"/>
            <a:chExt cx="161311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18" r="62964"/>
            <a:stretch>
              <a:fillRect/>
            </a:stretch>
          </p:blipFill>
          <p:spPr>
            <a:xfrm>
              <a:off x="0" y="0"/>
              <a:ext cx="8002077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33752"/>
            <a:stretch>
              <a:fillRect/>
            </a:stretch>
          </p:blipFill>
          <p:spPr>
            <a:xfrm>
              <a:off x="8129077" y="0"/>
              <a:ext cx="8002077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33752"/>
            <a:stretch>
              <a:fillRect/>
            </a:stretch>
          </p:blipFill>
          <p:spPr>
            <a:xfrm>
              <a:off x="8129077" y="6921500"/>
              <a:ext cx="8002077" cy="67945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973796" y="2403243"/>
            <a:ext cx="4578137" cy="6500953"/>
            <a:chOff x="0" y="-9525"/>
            <a:chExt cx="6104182" cy="866793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104182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9"/>
                </a:lnSpc>
              </a:pPr>
              <a:r>
                <a:rPr lang="en-US" sz="5199">
                  <a:solidFill>
                    <a:srgbClr val="000000"/>
                  </a:solidFill>
                  <a:latin typeface="Roboto Bold"/>
                </a:rPr>
                <a:t>Персони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48719"/>
              <a:ext cx="5881042" cy="7309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Персоните представляват как би изглеждал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и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 нашите потребители. Така можем да си нагласим пр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о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ектирането на интерфейса да отговаря  на целевата ни демография.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00258" y="2410387"/>
            <a:ext cx="808474" cy="920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989" y="1317835"/>
            <a:ext cx="15286022" cy="8598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1301" y="430740"/>
            <a:ext cx="65332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User flow Diagrams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4511" y="542738"/>
            <a:ext cx="613031" cy="7750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39886" cy="6549645"/>
            <a:chOff x="0" y="0"/>
            <a:chExt cx="6319849" cy="87328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59292"/>
            <a:stretch>
              <a:fillRect/>
            </a:stretch>
          </p:blipFill>
          <p:spPr>
            <a:xfrm>
              <a:off x="0" y="0"/>
              <a:ext cx="6319849" cy="8732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" name="Group 4"/>
          <p:cNvGrpSpPr/>
          <p:nvPr/>
        </p:nvGrpSpPr>
        <p:grpSpPr>
          <a:xfrm>
            <a:off x="4908226" y="6749838"/>
            <a:ext cx="4107611" cy="3537162"/>
            <a:chOff x="0" y="0"/>
            <a:chExt cx="5476815" cy="47162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678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6" name="Group 6"/>
          <p:cNvGrpSpPr/>
          <p:nvPr/>
        </p:nvGrpSpPr>
        <p:grpSpPr>
          <a:xfrm>
            <a:off x="9184176" y="6749838"/>
            <a:ext cx="4107611" cy="3537162"/>
            <a:chOff x="0" y="0"/>
            <a:chExt cx="5476815" cy="4716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339" r="17339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8" name="Group 8"/>
          <p:cNvGrpSpPr/>
          <p:nvPr/>
        </p:nvGrpSpPr>
        <p:grpSpPr>
          <a:xfrm>
            <a:off x="13460126" y="3708418"/>
            <a:ext cx="4827874" cy="6578582"/>
            <a:chOff x="0" y="0"/>
            <a:chExt cx="6437165" cy="87714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047" b="12968"/>
            <a:stretch>
              <a:fillRect/>
            </a:stretch>
          </p:blipFill>
          <p:spPr>
            <a:xfrm>
              <a:off x="0" y="0"/>
              <a:ext cx="6437165" cy="877144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" name="Group 10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2363" t="16952" r="32363" b="16952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8938" r="4033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4" name="Group 14"/>
          <p:cNvGrpSpPr/>
          <p:nvPr/>
        </p:nvGrpSpPr>
        <p:grpSpPr>
          <a:xfrm>
            <a:off x="4908226" y="0"/>
            <a:ext cx="8383562" cy="3525551"/>
            <a:chOff x="0" y="0"/>
            <a:chExt cx="11178082" cy="47007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12619" b="12619"/>
            <a:stretch>
              <a:fillRect/>
            </a:stretch>
          </p:blipFill>
          <p:spPr>
            <a:xfrm>
              <a:off x="0" y="0"/>
              <a:ext cx="11178082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6"/>
          <p:cNvSpPr txBox="1"/>
          <p:nvPr/>
        </p:nvSpPr>
        <p:spPr>
          <a:xfrm>
            <a:off x="5605009" y="4657725"/>
            <a:ext cx="707798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Nunito Sans Black"/>
              </a:rPr>
              <a:t>Adobe Xd Скеч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1099" y="102870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3311246"/>
            <a:ext cx="390689" cy="390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4570837"/>
            <a:ext cx="390689" cy="390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78025"/>
          <a:stretch>
            <a:fillRect/>
          </a:stretch>
        </p:blipFill>
        <p:spPr>
          <a:xfrm>
            <a:off x="0" y="0"/>
            <a:ext cx="339075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4435" y="5634474"/>
            <a:ext cx="390689" cy="3906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2526" y="6807471"/>
            <a:ext cx="390689" cy="390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35060" y="3168377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подобри работата на дървото на решенията.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54115" y="6437995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2215" y="827046"/>
            <a:ext cx="5131393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увеличи процента на покритие на тестовете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4114" y="4370371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довърш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и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и изтества декстоп приложени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е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то за работниците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78991" y="792956"/>
            <a:ext cx="6425987" cy="6394764"/>
            <a:chOff x="0" y="-9525"/>
            <a:chExt cx="8567982" cy="852634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8567982" cy="3498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Какво 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остава за </a:t>
              </a: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до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вършване?</a:t>
              </a:r>
              <a:endParaRPr lang="en-US" sz="5200" dirty="0">
                <a:solidFill>
                  <a:srgbClr val="000000"/>
                </a:solidFill>
                <a:latin typeface="Nunito Sans Black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49154"/>
              <a:ext cx="7972545" cy="3667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 на димпломна работа.</a:t>
              </a: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 Repository: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github.com/IvoRum/TicketSystem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954115" y="5631966"/>
            <a:ext cx="5131393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върже и тества web socket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5061" y="1949586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синхронизират операциите за четене и запис в базата.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09676"/>
            <a:ext cx="11011041" cy="145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37"/>
              </a:lnSpc>
              <a:spcBef>
                <a:spcPct val="0"/>
              </a:spcBef>
            </a:pPr>
            <a:r>
              <a:rPr lang="en-US" sz="9692" u="none" dirty="0">
                <a:solidFill>
                  <a:srgbClr val="000000"/>
                </a:solidFill>
                <a:latin typeface="Nunito Sans Black"/>
              </a:rPr>
              <a:t>Към демото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728054">
            <a:off x="11898155" y="-1989851"/>
            <a:ext cx="14944277" cy="148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740" y="1746807"/>
            <a:ext cx="9304560" cy="7132334"/>
            <a:chOff x="0" y="0"/>
            <a:chExt cx="12406080" cy="950977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406080" cy="9509779"/>
              <a:chOff x="0" y="0"/>
              <a:chExt cx="22606000" cy="173284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22580600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4775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514600"/>
                <a:ext cx="22580600" cy="148209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14820900"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  <a:moveTo>
                      <a:pt x="6718300" y="12560300"/>
                    </a:moveTo>
                    <a:cubicBezTo>
                      <a:pt x="6604000" y="12560300"/>
                      <a:pt x="6502400" y="12649200"/>
                      <a:pt x="6502400" y="12776200"/>
                    </a:cubicBezTo>
                    <a:lnTo>
                      <a:pt x="6502400" y="12839700"/>
                    </a:lnTo>
                    <a:cubicBezTo>
                      <a:pt x="6502400" y="12954000"/>
                      <a:pt x="6604000" y="13055600"/>
                      <a:pt x="6718300" y="13055600"/>
                    </a:cubicBezTo>
                    <a:cubicBezTo>
                      <a:pt x="6832600" y="13055600"/>
                      <a:pt x="6934200" y="12954000"/>
                      <a:pt x="6934200" y="12839700"/>
                    </a:cubicBezTo>
                    <a:lnTo>
                      <a:pt x="6934200" y="12776200"/>
                    </a:lnTo>
                    <a:cubicBezTo>
                      <a:pt x="6934200" y="12649200"/>
                      <a:pt x="6832600" y="12560300"/>
                      <a:pt x="6718300" y="12560300"/>
                    </a:cubicBezTo>
                    <a:moveTo>
                      <a:pt x="6502400" y="13525500"/>
                    </a:moveTo>
                    <a:cubicBezTo>
                      <a:pt x="6502400" y="13525500"/>
                      <a:pt x="6489700" y="13512800"/>
                      <a:pt x="6489700" y="13525500"/>
                    </a:cubicBezTo>
                    <a:lnTo>
                      <a:pt x="6337300" y="13881100"/>
                    </a:lnTo>
                    <a:cubicBezTo>
                      <a:pt x="6311900" y="13931900"/>
                      <a:pt x="6261100" y="13970000"/>
                      <a:pt x="6197600" y="13970000"/>
                    </a:cubicBezTo>
                    <a:lnTo>
                      <a:pt x="6134100" y="13970000"/>
                    </a:lnTo>
                    <a:cubicBezTo>
                      <a:pt x="6121400" y="13970000"/>
                      <a:pt x="6108700" y="13970000"/>
                      <a:pt x="6108700" y="13957300"/>
                    </a:cubicBezTo>
                    <a:cubicBezTo>
                      <a:pt x="6096000" y="13944600"/>
                      <a:pt x="6096000" y="13931900"/>
                      <a:pt x="6108700" y="13919200"/>
                    </a:cubicBezTo>
                    <a:lnTo>
                      <a:pt x="6299200" y="13474700"/>
                    </a:lnTo>
                    <a:lnTo>
                      <a:pt x="6362700" y="13296900"/>
                    </a:lnTo>
                    <a:cubicBezTo>
                      <a:pt x="6413500" y="13195300"/>
                      <a:pt x="6515100" y="13119100"/>
                      <a:pt x="6629400" y="13119100"/>
                    </a:cubicBezTo>
                    <a:lnTo>
                      <a:pt x="6807200" y="13119100"/>
                    </a:lnTo>
                    <a:cubicBezTo>
                      <a:pt x="6921500" y="13119100"/>
                      <a:pt x="7023100" y="13195300"/>
                      <a:pt x="7073900" y="13296900"/>
                    </a:cubicBezTo>
                    <a:lnTo>
                      <a:pt x="7137400" y="13474700"/>
                    </a:lnTo>
                    <a:lnTo>
                      <a:pt x="7327900" y="13919200"/>
                    </a:lnTo>
                    <a:cubicBezTo>
                      <a:pt x="7340600" y="13931900"/>
                      <a:pt x="7340600" y="13944600"/>
                      <a:pt x="7327900" y="13957300"/>
                    </a:cubicBezTo>
                    <a:cubicBezTo>
                      <a:pt x="7327900" y="13970000"/>
                      <a:pt x="7315200" y="13970000"/>
                      <a:pt x="7302500" y="13970000"/>
                    </a:cubicBezTo>
                    <a:lnTo>
                      <a:pt x="7239000" y="13970000"/>
                    </a:lnTo>
                    <a:cubicBezTo>
                      <a:pt x="7175500" y="13970000"/>
                      <a:pt x="7124700" y="13931900"/>
                      <a:pt x="7099300" y="13881100"/>
                    </a:cubicBezTo>
                    <a:lnTo>
                      <a:pt x="6946900" y="13525500"/>
                    </a:lnTo>
                    <a:cubicBezTo>
                      <a:pt x="6946900" y="13512800"/>
                      <a:pt x="6934200" y="13525500"/>
                      <a:pt x="6934200" y="13525500"/>
                    </a:cubicBezTo>
                    <a:lnTo>
                      <a:pt x="6997700" y="13970000"/>
                    </a:lnTo>
                    <a:lnTo>
                      <a:pt x="7073900" y="14782800"/>
                    </a:lnTo>
                    <a:cubicBezTo>
                      <a:pt x="7073900" y="14795500"/>
                      <a:pt x="7061200" y="14795500"/>
                      <a:pt x="7061200" y="14808200"/>
                    </a:cubicBezTo>
                    <a:cubicBezTo>
                      <a:pt x="7048500" y="14808200"/>
                      <a:pt x="7048500" y="14820900"/>
                      <a:pt x="7035800" y="14820900"/>
                    </a:cubicBezTo>
                    <a:lnTo>
                      <a:pt x="6985000" y="14820900"/>
                    </a:lnTo>
                    <a:cubicBezTo>
                      <a:pt x="6908800" y="14820900"/>
                      <a:pt x="6845300" y="14770100"/>
                      <a:pt x="6845300" y="14693900"/>
                    </a:cubicBezTo>
                    <a:lnTo>
                      <a:pt x="6731000" y="14008100"/>
                    </a:lnTo>
                    <a:cubicBezTo>
                      <a:pt x="6718300" y="14008100"/>
                      <a:pt x="6718300" y="14008100"/>
                      <a:pt x="6705600" y="14008100"/>
                    </a:cubicBezTo>
                    <a:lnTo>
                      <a:pt x="6591300" y="14693900"/>
                    </a:lnTo>
                    <a:cubicBezTo>
                      <a:pt x="6591300" y="14770100"/>
                      <a:pt x="6527800" y="14820900"/>
                      <a:pt x="6451600" y="14820900"/>
                    </a:cubicBezTo>
                    <a:lnTo>
                      <a:pt x="6400800" y="14820900"/>
                    </a:lnTo>
                    <a:cubicBezTo>
                      <a:pt x="6388100" y="14820900"/>
                      <a:pt x="6388100" y="14808200"/>
                      <a:pt x="6375400" y="14808200"/>
                    </a:cubicBezTo>
                    <a:cubicBezTo>
                      <a:pt x="6375400" y="14795500"/>
                      <a:pt x="6362700" y="14795500"/>
                      <a:pt x="6362700" y="14782800"/>
                    </a:cubicBezTo>
                    <a:lnTo>
                      <a:pt x="6438900" y="13970000"/>
                    </a:lnTo>
                    <a:lnTo>
                      <a:pt x="6502400" y="13525500"/>
                    </a:lnTo>
                    <a:moveTo>
                      <a:pt x="8242300" y="12560300"/>
                    </a:moveTo>
                    <a:cubicBezTo>
                      <a:pt x="8128000" y="12560300"/>
                      <a:pt x="8026400" y="12649200"/>
                      <a:pt x="8026400" y="12776200"/>
                    </a:cubicBezTo>
                    <a:lnTo>
                      <a:pt x="8026400" y="12839700"/>
                    </a:lnTo>
                    <a:cubicBezTo>
                      <a:pt x="8026400" y="12954000"/>
                      <a:pt x="8128000" y="13055600"/>
                      <a:pt x="8242300" y="13055600"/>
                    </a:cubicBezTo>
                    <a:cubicBezTo>
                      <a:pt x="8356600" y="13055600"/>
                      <a:pt x="8458200" y="12954000"/>
                      <a:pt x="8458200" y="12839700"/>
                    </a:cubicBezTo>
                    <a:lnTo>
                      <a:pt x="8458200" y="12776200"/>
                    </a:lnTo>
                    <a:cubicBezTo>
                      <a:pt x="8458200" y="12649200"/>
                      <a:pt x="8356600" y="12560300"/>
                      <a:pt x="8242300" y="12560300"/>
                    </a:cubicBezTo>
                    <a:moveTo>
                      <a:pt x="8026400" y="13525500"/>
                    </a:moveTo>
                    <a:cubicBezTo>
                      <a:pt x="8026400" y="13525500"/>
                      <a:pt x="8013700" y="13512800"/>
                      <a:pt x="8013700" y="13525500"/>
                    </a:cubicBezTo>
                    <a:lnTo>
                      <a:pt x="7861300" y="13881100"/>
                    </a:lnTo>
                    <a:cubicBezTo>
                      <a:pt x="7835900" y="13931900"/>
                      <a:pt x="7785100" y="13970000"/>
                      <a:pt x="7721600" y="13970000"/>
                    </a:cubicBezTo>
                    <a:lnTo>
                      <a:pt x="7658100" y="13970000"/>
                    </a:lnTo>
                    <a:cubicBezTo>
                      <a:pt x="7645400" y="13970000"/>
                      <a:pt x="7632700" y="13970000"/>
                      <a:pt x="7632700" y="13957300"/>
                    </a:cubicBezTo>
                    <a:cubicBezTo>
                      <a:pt x="7620000" y="13944600"/>
                      <a:pt x="7620000" y="13931900"/>
                      <a:pt x="7632700" y="13919200"/>
                    </a:cubicBezTo>
                    <a:lnTo>
                      <a:pt x="7823200" y="13474700"/>
                    </a:lnTo>
                    <a:lnTo>
                      <a:pt x="7886700" y="13296900"/>
                    </a:lnTo>
                    <a:cubicBezTo>
                      <a:pt x="7937500" y="13195300"/>
                      <a:pt x="8039100" y="13119100"/>
                      <a:pt x="8153400" y="13119100"/>
                    </a:cubicBezTo>
                    <a:lnTo>
                      <a:pt x="8331200" y="13119100"/>
                    </a:lnTo>
                    <a:cubicBezTo>
                      <a:pt x="8445500" y="13119100"/>
                      <a:pt x="8547100" y="13195300"/>
                      <a:pt x="8597900" y="13296900"/>
                    </a:cubicBezTo>
                    <a:lnTo>
                      <a:pt x="8661400" y="13474700"/>
                    </a:lnTo>
                    <a:lnTo>
                      <a:pt x="8851900" y="13919200"/>
                    </a:lnTo>
                    <a:cubicBezTo>
                      <a:pt x="8864600" y="13931900"/>
                      <a:pt x="8864600" y="13944600"/>
                      <a:pt x="8851900" y="13957300"/>
                    </a:cubicBezTo>
                    <a:cubicBezTo>
                      <a:pt x="8851900" y="13970000"/>
                      <a:pt x="8839200" y="13970000"/>
                      <a:pt x="8826500" y="13970000"/>
                    </a:cubicBezTo>
                    <a:lnTo>
                      <a:pt x="8763000" y="13970000"/>
                    </a:lnTo>
                    <a:cubicBezTo>
                      <a:pt x="8699500" y="13970000"/>
                      <a:pt x="8648700" y="13931900"/>
                      <a:pt x="8623300" y="13881100"/>
                    </a:cubicBezTo>
                    <a:lnTo>
                      <a:pt x="8470900" y="13525500"/>
                    </a:lnTo>
                    <a:cubicBezTo>
                      <a:pt x="8470900" y="13512800"/>
                      <a:pt x="8458200" y="13525500"/>
                      <a:pt x="8458200" y="13525500"/>
                    </a:cubicBezTo>
                    <a:lnTo>
                      <a:pt x="8521700" y="13970000"/>
                    </a:lnTo>
                    <a:lnTo>
                      <a:pt x="8597900" y="14782800"/>
                    </a:lnTo>
                    <a:cubicBezTo>
                      <a:pt x="8597900" y="14795500"/>
                      <a:pt x="8585200" y="14795500"/>
                      <a:pt x="8585200" y="14808200"/>
                    </a:cubicBezTo>
                    <a:cubicBezTo>
                      <a:pt x="8572500" y="14808200"/>
                      <a:pt x="8572500" y="14820900"/>
                      <a:pt x="8559800" y="14820900"/>
                    </a:cubicBezTo>
                    <a:lnTo>
                      <a:pt x="8509000" y="14820900"/>
                    </a:lnTo>
                    <a:cubicBezTo>
                      <a:pt x="8432800" y="14820900"/>
                      <a:pt x="8369300" y="14770100"/>
                      <a:pt x="8369300" y="14693900"/>
                    </a:cubicBezTo>
                    <a:lnTo>
                      <a:pt x="8255000" y="14008100"/>
                    </a:lnTo>
                    <a:cubicBezTo>
                      <a:pt x="8242300" y="14008100"/>
                      <a:pt x="8242300" y="14008100"/>
                      <a:pt x="8229600" y="14008100"/>
                    </a:cubicBezTo>
                    <a:lnTo>
                      <a:pt x="8115300" y="14693900"/>
                    </a:lnTo>
                    <a:cubicBezTo>
                      <a:pt x="8115300" y="14770100"/>
                      <a:pt x="8051800" y="14820900"/>
                      <a:pt x="7975600" y="14820900"/>
                    </a:cubicBezTo>
                    <a:lnTo>
                      <a:pt x="7924800" y="14820900"/>
                    </a:lnTo>
                    <a:cubicBezTo>
                      <a:pt x="7912100" y="14820900"/>
                      <a:pt x="7912100" y="14808200"/>
                      <a:pt x="7899400" y="14808200"/>
                    </a:cubicBezTo>
                    <a:cubicBezTo>
                      <a:pt x="7899400" y="14795500"/>
                      <a:pt x="7886700" y="14795500"/>
                      <a:pt x="7886700" y="14782800"/>
                    </a:cubicBezTo>
                    <a:lnTo>
                      <a:pt x="7962900" y="13970000"/>
                    </a:lnTo>
                    <a:lnTo>
                      <a:pt x="8026400" y="13525500"/>
                    </a:lnTo>
                    <a:moveTo>
                      <a:pt x="9766300" y="12560300"/>
                    </a:moveTo>
                    <a:cubicBezTo>
                      <a:pt x="9652000" y="12560300"/>
                      <a:pt x="9550400" y="12649200"/>
                      <a:pt x="9550400" y="12776200"/>
                    </a:cubicBezTo>
                    <a:lnTo>
                      <a:pt x="9550400" y="12839700"/>
                    </a:lnTo>
                    <a:cubicBezTo>
                      <a:pt x="9550400" y="12954000"/>
                      <a:pt x="9652000" y="13055600"/>
                      <a:pt x="9766300" y="13055600"/>
                    </a:cubicBezTo>
                    <a:cubicBezTo>
                      <a:pt x="9880600" y="13055600"/>
                      <a:pt x="9982200" y="12954000"/>
                      <a:pt x="9982200" y="12839700"/>
                    </a:cubicBezTo>
                    <a:lnTo>
                      <a:pt x="9982200" y="12776200"/>
                    </a:lnTo>
                    <a:cubicBezTo>
                      <a:pt x="9982200" y="12649200"/>
                      <a:pt x="9880600" y="12560300"/>
                      <a:pt x="9766300" y="12560300"/>
                    </a:cubicBezTo>
                    <a:moveTo>
                      <a:pt x="9550400" y="13525500"/>
                    </a:moveTo>
                    <a:cubicBezTo>
                      <a:pt x="9550400" y="13525500"/>
                      <a:pt x="9537700" y="13512800"/>
                      <a:pt x="9537700" y="13525500"/>
                    </a:cubicBezTo>
                    <a:lnTo>
                      <a:pt x="9385300" y="13881100"/>
                    </a:lnTo>
                    <a:cubicBezTo>
                      <a:pt x="9359900" y="13931900"/>
                      <a:pt x="9309100" y="13970000"/>
                      <a:pt x="9245600" y="13970000"/>
                    </a:cubicBezTo>
                    <a:lnTo>
                      <a:pt x="9182100" y="13970000"/>
                    </a:lnTo>
                    <a:cubicBezTo>
                      <a:pt x="9169400" y="13970000"/>
                      <a:pt x="9156700" y="13970000"/>
                      <a:pt x="9156700" y="13957300"/>
                    </a:cubicBezTo>
                    <a:cubicBezTo>
                      <a:pt x="9144000" y="13944600"/>
                      <a:pt x="9144000" y="13931900"/>
                      <a:pt x="9156700" y="13919200"/>
                    </a:cubicBezTo>
                    <a:lnTo>
                      <a:pt x="9347200" y="13474700"/>
                    </a:lnTo>
                    <a:lnTo>
                      <a:pt x="9410700" y="13296900"/>
                    </a:lnTo>
                    <a:cubicBezTo>
                      <a:pt x="9461500" y="13195300"/>
                      <a:pt x="9563100" y="13119100"/>
                      <a:pt x="9677400" y="13119100"/>
                    </a:cubicBezTo>
                    <a:lnTo>
                      <a:pt x="9855200" y="13119100"/>
                    </a:lnTo>
                    <a:cubicBezTo>
                      <a:pt x="9969500" y="13119100"/>
                      <a:pt x="10071100" y="13195300"/>
                      <a:pt x="10121900" y="13296900"/>
                    </a:cubicBezTo>
                    <a:lnTo>
                      <a:pt x="10185400" y="13474700"/>
                    </a:lnTo>
                    <a:lnTo>
                      <a:pt x="10375900" y="13919200"/>
                    </a:lnTo>
                    <a:cubicBezTo>
                      <a:pt x="10388600" y="13931900"/>
                      <a:pt x="10388600" y="13944600"/>
                      <a:pt x="10375900" y="13957300"/>
                    </a:cubicBezTo>
                    <a:cubicBezTo>
                      <a:pt x="10375900" y="13970000"/>
                      <a:pt x="10363200" y="13970000"/>
                      <a:pt x="10350500" y="13970000"/>
                    </a:cubicBezTo>
                    <a:lnTo>
                      <a:pt x="10287000" y="13970000"/>
                    </a:lnTo>
                    <a:cubicBezTo>
                      <a:pt x="10223500" y="13970000"/>
                      <a:pt x="10172700" y="13931900"/>
                      <a:pt x="10147300" y="13881100"/>
                    </a:cubicBezTo>
                    <a:lnTo>
                      <a:pt x="9994900" y="13525500"/>
                    </a:lnTo>
                    <a:cubicBezTo>
                      <a:pt x="9994900" y="13512800"/>
                      <a:pt x="9982200" y="13525500"/>
                      <a:pt x="9982200" y="13525500"/>
                    </a:cubicBezTo>
                    <a:lnTo>
                      <a:pt x="10045700" y="13970000"/>
                    </a:lnTo>
                    <a:lnTo>
                      <a:pt x="10121900" y="14782800"/>
                    </a:lnTo>
                    <a:cubicBezTo>
                      <a:pt x="10121900" y="14795500"/>
                      <a:pt x="10109200" y="14795500"/>
                      <a:pt x="10109200" y="14808200"/>
                    </a:cubicBezTo>
                    <a:cubicBezTo>
                      <a:pt x="10096500" y="14808200"/>
                      <a:pt x="10096500" y="14820900"/>
                      <a:pt x="10083800" y="14820900"/>
                    </a:cubicBezTo>
                    <a:lnTo>
                      <a:pt x="10033000" y="14820900"/>
                    </a:lnTo>
                    <a:cubicBezTo>
                      <a:pt x="9956800" y="14820900"/>
                      <a:pt x="9893300" y="14770100"/>
                      <a:pt x="9893300" y="14693900"/>
                    </a:cubicBezTo>
                    <a:lnTo>
                      <a:pt x="9779000" y="14008100"/>
                    </a:lnTo>
                    <a:cubicBezTo>
                      <a:pt x="9766300" y="14008100"/>
                      <a:pt x="9766300" y="14008100"/>
                      <a:pt x="9753600" y="14008100"/>
                    </a:cubicBezTo>
                    <a:lnTo>
                      <a:pt x="9639300" y="14693900"/>
                    </a:lnTo>
                    <a:cubicBezTo>
                      <a:pt x="9639300" y="14770100"/>
                      <a:pt x="9575800" y="14820900"/>
                      <a:pt x="9499600" y="14820900"/>
                    </a:cubicBezTo>
                    <a:lnTo>
                      <a:pt x="9448800" y="14820900"/>
                    </a:lnTo>
                    <a:cubicBezTo>
                      <a:pt x="9436100" y="14820900"/>
                      <a:pt x="9436100" y="14808200"/>
                      <a:pt x="9423400" y="14808200"/>
                    </a:cubicBezTo>
                    <a:cubicBezTo>
                      <a:pt x="9423400" y="14795500"/>
                      <a:pt x="9410700" y="14795500"/>
                      <a:pt x="9410700" y="14782800"/>
                    </a:cubicBezTo>
                    <a:lnTo>
                      <a:pt x="9486900" y="13970000"/>
                    </a:lnTo>
                    <a:lnTo>
                      <a:pt x="9550400" y="13525500"/>
                    </a:lnTo>
                    <a:moveTo>
                      <a:pt x="11290300" y="12560300"/>
                    </a:moveTo>
                    <a:cubicBezTo>
                      <a:pt x="11176000" y="12560300"/>
                      <a:pt x="11074400" y="12649200"/>
                      <a:pt x="11074400" y="12776200"/>
                    </a:cubicBezTo>
                    <a:lnTo>
                      <a:pt x="11074400" y="12839700"/>
                    </a:lnTo>
                    <a:cubicBezTo>
                      <a:pt x="11074400" y="12954000"/>
                      <a:pt x="11176000" y="13055600"/>
                      <a:pt x="11290300" y="13055600"/>
                    </a:cubicBezTo>
                    <a:cubicBezTo>
                      <a:pt x="11404600" y="13055600"/>
                      <a:pt x="11506200" y="12954000"/>
                      <a:pt x="11506200" y="12839700"/>
                    </a:cubicBezTo>
                    <a:lnTo>
                      <a:pt x="11506200" y="12776200"/>
                    </a:lnTo>
                    <a:cubicBezTo>
                      <a:pt x="11506200" y="12649200"/>
                      <a:pt x="11404600" y="12560300"/>
                      <a:pt x="11290300" y="12560300"/>
                    </a:cubicBezTo>
                    <a:moveTo>
                      <a:pt x="11074400" y="13525500"/>
                    </a:moveTo>
                    <a:cubicBezTo>
                      <a:pt x="11074400" y="13525500"/>
                      <a:pt x="11061700" y="13512800"/>
                      <a:pt x="11061700" y="13525500"/>
                    </a:cubicBezTo>
                    <a:lnTo>
                      <a:pt x="10909300" y="13881100"/>
                    </a:lnTo>
                    <a:cubicBezTo>
                      <a:pt x="10883900" y="13931900"/>
                      <a:pt x="10833100" y="13970000"/>
                      <a:pt x="10769600" y="13970000"/>
                    </a:cubicBezTo>
                    <a:lnTo>
                      <a:pt x="10706100" y="13970000"/>
                    </a:lnTo>
                    <a:cubicBezTo>
                      <a:pt x="10693400" y="13970000"/>
                      <a:pt x="10680700" y="13970000"/>
                      <a:pt x="10680700" y="13957300"/>
                    </a:cubicBezTo>
                    <a:cubicBezTo>
                      <a:pt x="10668000" y="13944600"/>
                      <a:pt x="10668000" y="13931900"/>
                      <a:pt x="10680700" y="13919200"/>
                    </a:cubicBezTo>
                    <a:lnTo>
                      <a:pt x="10871200" y="13474700"/>
                    </a:lnTo>
                    <a:lnTo>
                      <a:pt x="10934700" y="13296900"/>
                    </a:lnTo>
                    <a:cubicBezTo>
                      <a:pt x="10985500" y="13195300"/>
                      <a:pt x="11087100" y="13119100"/>
                      <a:pt x="11201400" y="13119100"/>
                    </a:cubicBezTo>
                    <a:lnTo>
                      <a:pt x="11379200" y="13119100"/>
                    </a:lnTo>
                    <a:cubicBezTo>
                      <a:pt x="11493500" y="13119100"/>
                      <a:pt x="11595100" y="13195300"/>
                      <a:pt x="11645900" y="13296900"/>
                    </a:cubicBezTo>
                    <a:lnTo>
                      <a:pt x="11709400" y="13474700"/>
                    </a:lnTo>
                    <a:lnTo>
                      <a:pt x="11899900" y="13919200"/>
                    </a:lnTo>
                    <a:cubicBezTo>
                      <a:pt x="11912600" y="13931900"/>
                      <a:pt x="11912600" y="13944600"/>
                      <a:pt x="11899900" y="13957300"/>
                    </a:cubicBezTo>
                    <a:cubicBezTo>
                      <a:pt x="11899900" y="13970000"/>
                      <a:pt x="11887200" y="13970000"/>
                      <a:pt x="11874500" y="13970000"/>
                    </a:cubicBezTo>
                    <a:lnTo>
                      <a:pt x="11811000" y="13970000"/>
                    </a:lnTo>
                    <a:cubicBezTo>
                      <a:pt x="11747500" y="13970000"/>
                      <a:pt x="11696700" y="13931900"/>
                      <a:pt x="11671300" y="13881100"/>
                    </a:cubicBezTo>
                    <a:lnTo>
                      <a:pt x="11518900" y="13525500"/>
                    </a:lnTo>
                    <a:cubicBezTo>
                      <a:pt x="11518900" y="13512800"/>
                      <a:pt x="11506200" y="13525500"/>
                      <a:pt x="11506200" y="13525500"/>
                    </a:cubicBezTo>
                    <a:lnTo>
                      <a:pt x="11569700" y="13970000"/>
                    </a:lnTo>
                    <a:lnTo>
                      <a:pt x="11645900" y="14782800"/>
                    </a:lnTo>
                    <a:cubicBezTo>
                      <a:pt x="11645900" y="14795500"/>
                      <a:pt x="11633200" y="14795500"/>
                      <a:pt x="11633200" y="14808200"/>
                    </a:cubicBezTo>
                    <a:cubicBezTo>
                      <a:pt x="11620500" y="14808200"/>
                      <a:pt x="11620500" y="14820900"/>
                      <a:pt x="11607800" y="14820900"/>
                    </a:cubicBezTo>
                    <a:lnTo>
                      <a:pt x="11557000" y="14820900"/>
                    </a:lnTo>
                    <a:cubicBezTo>
                      <a:pt x="11480800" y="14820900"/>
                      <a:pt x="11417300" y="14770100"/>
                      <a:pt x="11417300" y="14693900"/>
                    </a:cubicBezTo>
                    <a:lnTo>
                      <a:pt x="11303000" y="14008100"/>
                    </a:lnTo>
                    <a:cubicBezTo>
                      <a:pt x="11290300" y="14008100"/>
                      <a:pt x="11290300" y="14008100"/>
                      <a:pt x="11277600" y="14008100"/>
                    </a:cubicBezTo>
                    <a:lnTo>
                      <a:pt x="11163300" y="14693900"/>
                    </a:lnTo>
                    <a:cubicBezTo>
                      <a:pt x="11163300" y="14770100"/>
                      <a:pt x="11099800" y="14820900"/>
                      <a:pt x="11023600" y="14820900"/>
                    </a:cubicBezTo>
                    <a:lnTo>
                      <a:pt x="10972800" y="14820900"/>
                    </a:lnTo>
                    <a:cubicBezTo>
                      <a:pt x="10960100" y="14820900"/>
                      <a:pt x="10960100" y="14808200"/>
                      <a:pt x="10947400" y="14808200"/>
                    </a:cubicBezTo>
                    <a:cubicBezTo>
                      <a:pt x="10947400" y="14795500"/>
                      <a:pt x="10934700" y="14795500"/>
                      <a:pt x="10934700" y="14782800"/>
                    </a:cubicBezTo>
                    <a:lnTo>
                      <a:pt x="11010900" y="13970000"/>
                    </a:lnTo>
                    <a:lnTo>
                      <a:pt x="11074400" y="13525500"/>
                    </a:lnTo>
                    <a:moveTo>
                      <a:pt x="12814300" y="12560300"/>
                    </a:moveTo>
                    <a:cubicBezTo>
                      <a:pt x="12700000" y="12560300"/>
                      <a:pt x="12598400" y="12649200"/>
                      <a:pt x="12598400" y="12776200"/>
                    </a:cubicBezTo>
                    <a:lnTo>
                      <a:pt x="12598400" y="12839700"/>
                    </a:lnTo>
                    <a:cubicBezTo>
                      <a:pt x="12598400" y="12954000"/>
                      <a:pt x="12700000" y="13055600"/>
                      <a:pt x="12814300" y="13055600"/>
                    </a:cubicBezTo>
                    <a:cubicBezTo>
                      <a:pt x="12928600" y="13055600"/>
                      <a:pt x="13030200" y="12954000"/>
                      <a:pt x="13030200" y="12839700"/>
                    </a:cubicBezTo>
                    <a:lnTo>
                      <a:pt x="13030200" y="12776200"/>
                    </a:lnTo>
                    <a:cubicBezTo>
                      <a:pt x="13030200" y="12649200"/>
                      <a:pt x="12928600" y="12560300"/>
                      <a:pt x="12814300" y="12560300"/>
                    </a:cubicBezTo>
                    <a:moveTo>
                      <a:pt x="12598400" y="13525500"/>
                    </a:moveTo>
                    <a:cubicBezTo>
                      <a:pt x="12598400" y="13525500"/>
                      <a:pt x="12585700" y="13512800"/>
                      <a:pt x="12585700" y="13525500"/>
                    </a:cubicBezTo>
                    <a:lnTo>
                      <a:pt x="12433300" y="13881100"/>
                    </a:lnTo>
                    <a:cubicBezTo>
                      <a:pt x="12407900" y="13931900"/>
                      <a:pt x="12357100" y="13970000"/>
                      <a:pt x="12293600" y="13970000"/>
                    </a:cubicBezTo>
                    <a:lnTo>
                      <a:pt x="12230100" y="13970000"/>
                    </a:lnTo>
                    <a:cubicBezTo>
                      <a:pt x="12217400" y="13970000"/>
                      <a:pt x="12204700" y="13970000"/>
                      <a:pt x="12204700" y="13957300"/>
                    </a:cubicBezTo>
                    <a:cubicBezTo>
                      <a:pt x="12192000" y="13944600"/>
                      <a:pt x="12192000" y="13931900"/>
                      <a:pt x="12204700" y="13919200"/>
                    </a:cubicBezTo>
                    <a:lnTo>
                      <a:pt x="12395200" y="13474700"/>
                    </a:lnTo>
                    <a:lnTo>
                      <a:pt x="12458700" y="13296900"/>
                    </a:lnTo>
                    <a:cubicBezTo>
                      <a:pt x="12509500" y="13195300"/>
                      <a:pt x="12611100" y="13119100"/>
                      <a:pt x="12725400" y="13119100"/>
                    </a:cubicBezTo>
                    <a:lnTo>
                      <a:pt x="12903200" y="13119100"/>
                    </a:lnTo>
                    <a:cubicBezTo>
                      <a:pt x="13017500" y="13119100"/>
                      <a:pt x="13119100" y="13195300"/>
                      <a:pt x="13169900" y="13296900"/>
                    </a:cubicBezTo>
                    <a:lnTo>
                      <a:pt x="13233400" y="13474700"/>
                    </a:lnTo>
                    <a:lnTo>
                      <a:pt x="13423900" y="13919200"/>
                    </a:lnTo>
                    <a:cubicBezTo>
                      <a:pt x="13436600" y="13931900"/>
                      <a:pt x="13436600" y="13944600"/>
                      <a:pt x="13423900" y="13957300"/>
                    </a:cubicBezTo>
                    <a:cubicBezTo>
                      <a:pt x="13423900" y="13970000"/>
                      <a:pt x="13411200" y="13970000"/>
                      <a:pt x="13398500" y="13970000"/>
                    </a:cubicBezTo>
                    <a:lnTo>
                      <a:pt x="13335000" y="13970000"/>
                    </a:lnTo>
                    <a:cubicBezTo>
                      <a:pt x="13271500" y="13970000"/>
                      <a:pt x="13220700" y="13931900"/>
                      <a:pt x="13195300" y="13881100"/>
                    </a:cubicBezTo>
                    <a:lnTo>
                      <a:pt x="13042900" y="13525500"/>
                    </a:lnTo>
                    <a:cubicBezTo>
                      <a:pt x="13042900" y="13512800"/>
                      <a:pt x="13030200" y="13525500"/>
                      <a:pt x="13030200" y="13525500"/>
                    </a:cubicBezTo>
                    <a:lnTo>
                      <a:pt x="13093700" y="13970000"/>
                    </a:lnTo>
                    <a:lnTo>
                      <a:pt x="13169900" y="14782800"/>
                    </a:lnTo>
                    <a:cubicBezTo>
                      <a:pt x="13169900" y="14795500"/>
                      <a:pt x="13157200" y="14795500"/>
                      <a:pt x="13157200" y="14808200"/>
                    </a:cubicBezTo>
                    <a:cubicBezTo>
                      <a:pt x="13144500" y="14808200"/>
                      <a:pt x="13144500" y="14820900"/>
                      <a:pt x="13131800" y="14820900"/>
                    </a:cubicBezTo>
                    <a:lnTo>
                      <a:pt x="13081000" y="14820900"/>
                    </a:lnTo>
                    <a:cubicBezTo>
                      <a:pt x="13004800" y="14820900"/>
                      <a:pt x="12941300" y="14770100"/>
                      <a:pt x="12941300" y="14693900"/>
                    </a:cubicBezTo>
                    <a:lnTo>
                      <a:pt x="12827000" y="14008100"/>
                    </a:lnTo>
                    <a:cubicBezTo>
                      <a:pt x="12814300" y="14008100"/>
                      <a:pt x="12814300" y="14008100"/>
                      <a:pt x="12801600" y="14008100"/>
                    </a:cubicBezTo>
                    <a:lnTo>
                      <a:pt x="12687300" y="14693900"/>
                    </a:lnTo>
                    <a:cubicBezTo>
                      <a:pt x="12687300" y="14770100"/>
                      <a:pt x="12623800" y="14820900"/>
                      <a:pt x="12547600" y="14820900"/>
                    </a:cubicBezTo>
                    <a:lnTo>
                      <a:pt x="12496800" y="14820900"/>
                    </a:lnTo>
                    <a:cubicBezTo>
                      <a:pt x="12484100" y="14820900"/>
                      <a:pt x="12484100" y="14808200"/>
                      <a:pt x="12471400" y="14808200"/>
                    </a:cubicBezTo>
                    <a:cubicBezTo>
                      <a:pt x="12471400" y="14795500"/>
                      <a:pt x="12458700" y="14795500"/>
                      <a:pt x="12458700" y="14782800"/>
                    </a:cubicBezTo>
                    <a:lnTo>
                      <a:pt x="12534900" y="13970000"/>
                    </a:lnTo>
                    <a:lnTo>
                      <a:pt x="12598400" y="13525500"/>
                    </a:lnTo>
                    <a:moveTo>
                      <a:pt x="14338300" y="12560300"/>
                    </a:moveTo>
                    <a:cubicBezTo>
                      <a:pt x="14224000" y="12560300"/>
                      <a:pt x="14122400" y="12649200"/>
                      <a:pt x="14122400" y="12776200"/>
                    </a:cubicBezTo>
                    <a:lnTo>
                      <a:pt x="14122400" y="12839700"/>
                    </a:lnTo>
                    <a:cubicBezTo>
                      <a:pt x="14122400" y="12954000"/>
                      <a:pt x="14224000" y="13055600"/>
                      <a:pt x="14338300" y="13055600"/>
                    </a:cubicBezTo>
                    <a:cubicBezTo>
                      <a:pt x="14452600" y="13055600"/>
                      <a:pt x="14554200" y="12954000"/>
                      <a:pt x="14554200" y="12839700"/>
                    </a:cubicBezTo>
                    <a:lnTo>
                      <a:pt x="14554200" y="12776200"/>
                    </a:lnTo>
                    <a:cubicBezTo>
                      <a:pt x="14554200" y="12649200"/>
                      <a:pt x="14452600" y="12560300"/>
                      <a:pt x="14338300" y="12560300"/>
                    </a:cubicBezTo>
                    <a:moveTo>
                      <a:pt x="14122400" y="13525500"/>
                    </a:moveTo>
                    <a:cubicBezTo>
                      <a:pt x="14122400" y="13525500"/>
                      <a:pt x="14109700" y="13512800"/>
                      <a:pt x="14109700" y="13525500"/>
                    </a:cubicBezTo>
                    <a:lnTo>
                      <a:pt x="13957300" y="13881100"/>
                    </a:lnTo>
                    <a:cubicBezTo>
                      <a:pt x="13931900" y="13931900"/>
                      <a:pt x="13881100" y="13970000"/>
                      <a:pt x="13817600" y="13970000"/>
                    </a:cubicBezTo>
                    <a:lnTo>
                      <a:pt x="13754100" y="13970000"/>
                    </a:lnTo>
                    <a:cubicBezTo>
                      <a:pt x="13741400" y="13970000"/>
                      <a:pt x="13728700" y="13970000"/>
                      <a:pt x="13728700" y="13957300"/>
                    </a:cubicBezTo>
                    <a:cubicBezTo>
                      <a:pt x="13716000" y="13944600"/>
                      <a:pt x="13716000" y="13931900"/>
                      <a:pt x="13728700" y="13919200"/>
                    </a:cubicBezTo>
                    <a:lnTo>
                      <a:pt x="13919200" y="13474700"/>
                    </a:lnTo>
                    <a:lnTo>
                      <a:pt x="13982700" y="13296900"/>
                    </a:lnTo>
                    <a:cubicBezTo>
                      <a:pt x="14033500" y="13195300"/>
                      <a:pt x="14135100" y="13119100"/>
                      <a:pt x="14249400" y="13119100"/>
                    </a:cubicBezTo>
                    <a:lnTo>
                      <a:pt x="14427200" y="13119100"/>
                    </a:lnTo>
                    <a:cubicBezTo>
                      <a:pt x="14541500" y="13119100"/>
                      <a:pt x="14643100" y="13195300"/>
                      <a:pt x="14693900" y="13296900"/>
                    </a:cubicBezTo>
                    <a:lnTo>
                      <a:pt x="14757400" y="13474700"/>
                    </a:lnTo>
                    <a:lnTo>
                      <a:pt x="14947900" y="13919200"/>
                    </a:lnTo>
                    <a:cubicBezTo>
                      <a:pt x="14960600" y="13931900"/>
                      <a:pt x="14960600" y="13944600"/>
                      <a:pt x="14947900" y="13957300"/>
                    </a:cubicBezTo>
                    <a:cubicBezTo>
                      <a:pt x="14947900" y="13970000"/>
                      <a:pt x="14935200" y="13970000"/>
                      <a:pt x="14922500" y="13970000"/>
                    </a:cubicBezTo>
                    <a:lnTo>
                      <a:pt x="14859000" y="13970000"/>
                    </a:lnTo>
                    <a:cubicBezTo>
                      <a:pt x="14795500" y="13970000"/>
                      <a:pt x="14744700" y="13931900"/>
                      <a:pt x="14719300" y="13881100"/>
                    </a:cubicBezTo>
                    <a:lnTo>
                      <a:pt x="14566900" y="13525500"/>
                    </a:lnTo>
                    <a:cubicBezTo>
                      <a:pt x="14566900" y="13512800"/>
                      <a:pt x="14554200" y="13525500"/>
                      <a:pt x="14554200" y="13525500"/>
                    </a:cubicBezTo>
                    <a:lnTo>
                      <a:pt x="14617700" y="13970000"/>
                    </a:lnTo>
                    <a:lnTo>
                      <a:pt x="14693900" y="14782800"/>
                    </a:lnTo>
                    <a:cubicBezTo>
                      <a:pt x="14693900" y="14795500"/>
                      <a:pt x="14681200" y="14795500"/>
                      <a:pt x="14681200" y="14808200"/>
                    </a:cubicBezTo>
                    <a:cubicBezTo>
                      <a:pt x="14668500" y="14808200"/>
                      <a:pt x="14668500" y="14820900"/>
                      <a:pt x="14655800" y="14820900"/>
                    </a:cubicBezTo>
                    <a:lnTo>
                      <a:pt x="14605000" y="14820900"/>
                    </a:lnTo>
                    <a:cubicBezTo>
                      <a:pt x="14528800" y="14820900"/>
                      <a:pt x="14465300" y="14770100"/>
                      <a:pt x="14465300" y="14693900"/>
                    </a:cubicBezTo>
                    <a:lnTo>
                      <a:pt x="14351000" y="14008100"/>
                    </a:lnTo>
                    <a:cubicBezTo>
                      <a:pt x="14338300" y="14008100"/>
                      <a:pt x="14338300" y="14008100"/>
                      <a:pt x="14325600" y="14008100"/>
                    </a:cubicBezTo>
                    <a:lnTo>
                      <a:pt x="14211300" y="14693900"/>
                    </a:lnTo>
                    <a:cubicBezTo>
                      <a:pt x="14211300" y="14770100"/>
                      <a:pt x="14147800" y="14820900"/>
                      <a:pt x="14071600" y="14820900"/>
                    </a:cubicBezTo>
                    <a:lnTo>
                      <a:pt x="14020800" y="14820900"/>
                    </a:lnTo>
                    <a:cubicBezTo>
                      <a:pt x="14008100" y="14820900"/>
                      <a:pt x="14008100" y="14808200"/>
                      <a:pt x="13995400" y="14808200"/>
                    </a:cubicBezTo>
                    <a:cubicBezTo>
                      <a:pt x="13995400" y="14795500"/>
                      <a:pt x="13982700" y="14795500"/>
                      <a:pt x="13982700" y="14782800"/>
                    </a:cubicBezTo>
                    <a:lnTo>
                      <a:pt x="14058900" y="13970000"/>
                    </a:lnTo>
                    <a:lnTo>
                      <a:pt x="14122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7349207" cy="10287000"/>
            <a:chOff x="0" y="0"/>
            <a:chExt cx="1935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5594" cy="2709333"/>
            </a:xfrm>
            <a:custGeom>
              <a:avLst/>
              <a:gdLst/>
              <a:ahLst/>
              <a:cxnLst/>
              <a:rect l="l" t="t" r="r" b="b"/>
              <a:pathLst>
                <a:path w="1935594" h="2709333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0134" y="511472"/>
            <a:ext cx="612281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С</a:t>
            </a:r>
            <a:r>
              <a:rPr lang="bg-BG" sz="8000" dirty="0">
                <a:solidFill>
                  <a:srgbClr val="FFFFFF"/>
                </a:solidFill>
                <a:latin typeface="Nunito Sans Black"/>
              </a:rPr>
              <a:t>та</a:t>
            </a: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тистики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89721"/>
            <a:ext cx="6122811" cy="748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Според годишното проучване на WaitWhile 23% от хората на опашка не си помислят да си тръгнат, а 2,54% вина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ги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си тръгват.</a:t>
            </a:r>
          </a:p>
          <a:p>
            <a:pPr marL="0" lvl="1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57% 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т хората 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к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тирани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биха седяли във виртуална опашка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във физическа и биха чакали сред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 по 15 минути повече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на физич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еска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опашка.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9064" y="0"/>
            <a:ext cx="11107511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7300" y="4161291"/>
            <a:ext cx="7595970" cy="54912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83250" y="4370272"/>
            <a:ext cx="7137363" cy="3854442"/>
            <a:chOff x="0" y="0"/>
            <a:chExt cx="9516484" cy="51392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957" b="2957"/>
            <a:stretch>
              <a:fillRect/>
            </a:stretch>
          </p:blipFill>
          <p:spPr>
            <a:xfrm>
              <a:off x="0" y="0"/>
              <a:ext cx="9516484" cy="513925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4840" y="868039"/>
            <a:ext cx="7079667" cy="328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Какво представлява</a:t>
            </a:r>
          </a:p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приложението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80056" y="1028700"/>
            <a:ext cx="7599212" cy="2333390"/>
            <a:chOff x="0" y="0"/>
            <a:chExt cx="10132283" cy="31111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13228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Online 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ледене на потока на хора в реално време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16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Със ситемата ще може клиент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ът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дистанционно да проверява потока на хора и така да прец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нява дали е удобно да мине.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3759200"/>
            <a:ext cx="7599212" cy="2666765"/>
            <a:chOff x="0" y="0"/>
            <a:chExt cx="10132283" cy="35556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Гъвкавост на вида билети и опашки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4727"/>
              <a:ext cx="10132283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Ако се нуждаете от билетче ние ще можем да го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ържаме. Ние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 билетчета от кина, театри, фу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болни мачове до адмистративни звена и банки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,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даже до ресторанти, барчета и бъзо хранене чрез нашите 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онлайн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билетчета.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6906918"/>
            <a:ext cx="7599212" cy="1885715"/>
            <a:chOff x="0" y="0"/>
            <a:chExt cx="10132283" cy="25142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та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тистики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47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Не е нужно да ползвате отделни софтуери за следене на производителноста на вашия бизне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с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или за работоспособност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 на вашите служители.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063673" y="946002"/>
            <a:ext cx="8295679" cy="8312298"/>
            <a:chOff x="0" y="0"/>
            <a:chExt cx="10143490" cy="10163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50681" r="-4913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33251" r="-3325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983612" y="2000124"/>
            <a:ext cx="6951036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В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с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еки един от елементите на системата да 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по-</a:t>
            </a:r>
            <a:r>
              <a:rPr lang="en-US" sz="3372" dirty="0" err="1">
                <a:solidFill>
                  <a:srgbClr val="FFFFFF"/>
                </a:solidFill>
                <a:latin typeface="Roboto"/>
              </a:rPr>
              <a:t>гъвкав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от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 наличните на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пазара.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5917" y="3911207"/>
            <a:ext cx="7068731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Менажирането и следенето на билетите да се случва бързо и без проблемно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5917" y="6374739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83612" y="8285821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Ускорение на работния процес.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05007" y="-90239"/>
            <a:ext cx="31978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55228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166300" y="1243478"/>
            <a:ext cx="7727799" cy="6288967"/>
            <a:chOff x="0" y="-9525"/>
            <a:chExt cx="10334647" cy="585665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0334647" cy="257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Nunito Sans Black"/>
                </a:rPr>
                <a:t>Менажиране на системата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010970"/>
              <a:ext cx="8551538" cy="183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Лесно достъпване на мрежата или от локален или от дистацион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а мрежа. М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нажирането ще се изв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ъ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ршва от уеб клиент.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5877" r="-4587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46228" y="8977312"/>
            <a:ext cx="1479554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Roboto"/>
              </a:rPr>
              <a:t>Лесно и бързо за </a:t>
            </a:r>
            <a:r>
              <a:rPr lang="en-US" sz="3500" dirty="0" err="1">
                <a:solidFill>
                  <a:srgbClr val="FFFFFF"/>
                </a:solidFill>
                <a:latin typeface="Roboto"/>
              </a:rPr>
              <a:t>употреб</a:t>
            </a:r>
            <a:r>
              <a:rPr lang="bg-BG" sz="3500" dirty="0">
                <a:solidFill>
                  <a:srgbClr val="FFFFFF"/>
                </a:solidFill>
                <a:latin typeface="Roboto"/>
              </a:rPr>
              <a:t>а</a:t>
            </a:r>
            <a:endParaRPr lang="en-US" sz="35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1748" y="5175935"/>
            <a:ext cx="5658224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312" dirty="0">
                <a:solidFill>
                  <a:srgbClr val="FFFFFF"/>
                </a:solidFill>
                <a:latin typeface="Nunito Sans Black"/>
              </a:rPr>
              <a:t>Целим клиент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ът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да има бърз и лесен начин за навигиране на услугите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,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предлагани от предприятието.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1615" y="1781175"/>
            <a:ext cx="448374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"/>
              </a:rPr>
              <a:t>Употреба на клиента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20B940-B087-4E46-5967-79D857432F38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349" y="350516"/>
            <a:ext cx="10598709" cy="227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 dirty="0">
                <a:solidFill>
                  <a:schemeClr val="bg1"/>
                </a:solidFill>
                <a:latin typeface="Canva Sans"/>
              </a:rPr>
              <a:t>Пример за приложение в </a:t>
            </a:r>
          </a:p>
          <a:p>
            <a:pPr algn="ctr">
              <a:lnSpc>
                <a:spcPts val="9167"/>
              </a:lnSpc>
            </a:pPr>
            <a:r>
              <a:rPr lang="bg-BG" sz="6548" dirty="0">
                <a:solidFill>
                  <a:schemeClr val="bg1"/>
                </a:solidFill>
                <a:latin typeface="Canva Sans"/>
              </a:rPr>
              <a:t>о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бществено звено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483" y="5767615"/>
            <a:ext cx="1518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9416" y="7851743"/>
            <a:ext cx="1333405" cy="1014032"/>
            <a:chOff x="0" y="0"/>
            <a:chExt cx="1777873" cy="1352042"/>
          </a:xfrm>
        </p:grpSpPr>
        <p:sp>
          <p:nvSpPr>
            <p:cNvPr id="9" name="Freeform 9"/>
            <p:cNvSpPr/>
            <p:nvPr/>
          </p:nvSpPr>
          <p:spPr>
            <a:xfrm>
              <a:off x="48895" y="40132"/>
              <a:ext cx="1678813" cy="1261110"/>
            </a:xfrm>
            <a:custGeom>
              <a:avLst/>
              <a:gdLst/>
              <a:ahLst/>
              <a:cxnLst/>
              <a:rect l="l" t="t" r="r" b="b"/>
              <a:pathLst>
                <a:path w="1678813" h="1261110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151406" y="7943088"/>
            <a:ext cx="1459420" cy="966597"/>
            <a:chOff x="0" y="0"/>
            <a:chExt cx="1945894" cy="1288796"/>
          </a:xfrm>
        </p:grpSpPr>
        <p:sp>
          <p:nvSpPr>
            <p:cNvPr id="11" name="Freeform 11"/>
            <p:cNvSpPr/>
            <p:nvPr/>
          </p:nvSpPr>
          <p:spPr>
            <a:xfrm>
              <a:off x="49657" y="49022"/>
              <a:ext cx="1855089" cy="1195451"/>
            </a:xfrm>
            <a:custGeom>
              <a:avLst/>
              <a:gdLst/>
              <a:ahLst/>
              <a:cxnLst/>
              <a:rect l="l" t="t" r="r" b="b"/>
              <a:pathLst>
                <a:path w="1855089" h="1195451">
                  <a:moveTo>
                    <a:pt x="223774" y="531495"/>
                  </a:moveTo>
                  <a:cubicBezTo>
                    <a:pt x="447167" y="518414"/>
                    <a:pt x="567944" y="506603"/>
                    <a:pt x="651764" y="530733"/>
                  </a:cubicBezTo>
                  <a:cubicBezTo>
                    <a:pt x="727710" y="552577"/>
                    <a:pt x="778256" y="627761"/>
                    <a:pt x="853313" y="646811"/>
                  </a:cubicBezTo>
                  <a:cubicBezTo>
                    <a:pt x="934085" y="667385"/>
                    <a:pt x="1036320" y="644398"/>
                    <a:pt x="1123061" y="639953"/>
                  </a:cubicBezTo>
                  <a:cubicBezTo>
                    <a:pt x="1203960" y="635762"/>
                    <a:pt x="1322578" y="584835"/>
                    <a:pt x="1357376" y="621919"/>
                  </a:cubicBezTo>
                  <a:cubicBezTo>
                    <a:pt x="1394714" y="661670"/>
                    <a:pt x="1364615" y="825627"/>
                    <a:pt x="1319403" y="890270"/>
                  </a:cubicBezTo>
                  <a:cubicBezTo>
                    <a:pt x="1276096" y="952246"/>
                    <a:pt x="1177671" y="985774"/>
                    <a:pt x="1099693" y="1007618"/>
                  </a:cubicBezTo>
                  <a:cubicBezTo>
                    <a:pt x="1021842" y="1029462"/>
                    <a:pt x="931545" y="1036701"/>
                    <a:pt x="851662" y="1021334"/>
                  </a:cubicBezTo>
                  <a:cubicBezTo>
                    <a:pt x="769620" y="1005586"/>
                    <a:pt x="673989" y="971931"/>
                    <a:pt x="614426" y="911352"/>
                  </a:cubicBezTo>
                  <a:cubicBezTo>
                    <a:pt x="549783" y="845566"/>
                    <a:pt x="501142" y="727710"/>
                    <a:pt x="489839" y="629539"/>
                  </a:cubicBezTo>
                  <a:cubicBezTo>
                    <a:pt x="478409" y="529717"/>
                    <a:pt x="525399" y="318135"/>
                    <a:pt x="549275" y="316992"/>
                  </a:cubicBezTo>
                  <a:cubicBezTo>
                    <a:pt x="571246" y="315849"/>
                    <a:pt x="600583" y="536575"/>
                    <a:pt x="625729" y="575691"/>
                  </a:cubicBezTo>
                  <a:cubicBezTo>
                    <a:pt x="635000" y="590042"/>
                    <a:pt x="654304" y="598424"/>
                    <a:pt x="653415" y="599694"/>
                  </a:cubicBezTo>
                  <a:cubicBezTo>
                    <a:pt x="652018" y="601726"/>
                    <a:pt x="592074" y="571246"/>
                    <a:pt x="566547" y="550672"/>
                  </a:cubicBezTo>
                  <a:cubicBezTo>
                    <a:pt x="540893" y="530098"/>
                    <a:pt x="517525" y="504063"/>
                    <a:pt x="499872" y="476377"/>
                  </a:cubicBezTo>
                  <a:cubicBezTo>
                    <a:pt x="482219" y="448691"/>
                    <a:pt x="468249" y="416560"/>
                    <a:pt x="460375" y="384683"/>
                  </a:cubicBezTo>
                  <a:cubicBezTo>
                    <a:pt x="452501" y="352806"/>
                    <a:pt x="449580" y="318008"/>
                    <a:pt x="452247" y="285242"/>
                  </a:cubicBezTo>
                  <a:cubicBezTo>
                    <a:pt x="454914" y="252476"/>
                    <a:pt x="463296" y="218567"/>
                    <a:pt x="476250" y="188341"/>
                  </a:cubicBezTo>
                  <a:cubicBezTo>
                    <a:pt x="489204" y="158242"/>
                    <a:pt x="508127" y="128651"/>
                    <a:pt x="529971" y="104267"/>
                  </a:cubicBezTo>
                  <a:cubicBezTo>
                    <a:pt x="551942" y="79756"/>
                    <a:pt x="579120" y="57785"/>
                    <a:pt x="607695" y="41656"/>
                  </a:cubicBezTo>
                  <a:cubicBezTo>
                    <a:pt x="636270" y="25527"/>
                    <a:pt x="669036" y="13462"/>
                    <a:pt x="701294" y="7239"/>
                  </a:cubicBezTo>
                  <a:cubicBezTo>
                    <a:pt x="733552" y="1016"/>
                    <a:pt x="768604" y="0"/>
                    <a:pt x="801116" y="4445"/>
                  </a:cubicBezTo>
                  <a:cubicBezTo>
                    <a:pt x="833628" y="8890"/>
                    <a:pt x="867029" y="19050"/>
                    <a:pt x="896493" y="33655"/>
                  </a:cubicBezTo>
                  <a:cubicBezTo>
                    <a:pt x="925957" y="48260"/>
                    <a:pt x="954405" y="68707"/>
                    <a:pt x="977646" y="91948"/>
                  </a:cubicBezTo>
                  <a:cubicBezTo>
                    <a:pt x="1000887" y="115189"/>
                    <a:pt x="1021334" y="143510"/>
                    <a:pt x="1035939" y="172974"/>
                  </a:cubicBezTo>
                  <a:cubicBezTo>
                    <a:pt x="1050544" y="202311"/>
                    <a:pt x="1060831" y="235839"/>
                    <a:pt x="1065276" y="268351"/>
                  </a:cubicBezTo>
                  <a:cubicBezTo>
                    <a:pt x="1069721" y="300863"/>
                    <a:pt x="1068832" y="335788"/>
                    <a:pt x="1062609" y="368046"/>
                  </a:cubicBezTo>
                  <a:cubicBezTo>
                    <a:pt x="1056386" y="400304"/>
                    <a:pt x="1044321" y="433197"/>
                    <a:pt x="1028192" y="461772"/>
                  </a:cubicBezTo>
                  <a:cubicBezTo>
                    <a:pt x="1012063" y="490347"/>
                    <a:pt x="990092" y="517652"/>
                    <a:pt x="965708" y="539623"/>
                  </a:cubicBezTo>
                  <a:cubicBezTo>
                    <a:pt x="941324" y="561594"/>
                    <a:pt x="911733" y="580390"/>
                    <a:pt x="881634" y="593344"/>
                  </a:cubicBezTo>
                  <a:cubicBezTo>
                    <a:pt x="851535" y="606298"/>
                    <a:pt x="817626" y="614807"/>
                    <a:pt x="784860" y="617474"/>
                  </a:cubicBezTo>
                  <a:cubicBezTo>
                    <a:pt x="752094" y="620141"/>
                    <a:pt x="717169" y="617347"/>
                    <a:pt x="685292" y="609473"/>
                  </a:cubicBezTo>
                  <a:cubicBezTo>
                    <a:pt x="653415" y="601599"/>
                    <a:pt x="621284" y="587756"/>
                    <a:pt x="593598" y="570103"/>
                  </a:cubicBezTo>
                  <a:cubicBezTo>
                    <a:pt x="565912" y="552450"/>
                    <a:pt x="539877" y="529082"/>
                    <a:pt x="519303" y="503428"/>
                  </a:cubicBezTo>
                  <a:cubicBezTo>
                    <a:pt x="498729" y="477901"/>
                    <a:pt x="481457" y="447421"/>
                    <a:pt x="470154" y="416560"/>
                  </a:cubicBezTo>
                  <a:cubicBezTo>
                    <a:pt x="458851" y="385826"/>
                    <a:pt x="452247" y="351409"/>
                    <a:pt x="451358" y="318643"/>
                  </a:cubicBezTo>
                  <a:cubicBezTo>
                    <a:pt x="450469" y="285877"/>
                    <a:pt x="455168" y="251079"/>
                    <a:pt x="464820" y="219710"/>
                  </a:cubicBezTo>
                  <a:cubicBezTo>
                    <a:pt x="474472" y="188341"/>
                    <a:pt x="489839" y="156972"/>
                    <a:pt x="509016" y="130302"/>
                  </a:cubicBezTo>
                  <a:cubicBezTo>
                    <a:pt x="528193" y="103632"/>
                    <a:pt x="552958" y="78867"/>
                    <a:pt x="579628" y="59690"/>
                  </a:cubicBezTo>
                  <a:cubicBezTo>
                    <a:pt x="606298" y="40513"/>
                    <a:pt x="637667" y="24892"/>
                    <a:pt x="669036" y="15240"/>
                  </a:cubicBezTo>
                  <a:cubicBezTo>
                    <a:pt x="700405" y="5588"/>
                    <a:pt x="735076" y="889"/>
                    <a:pt x="767842" y="1778"/>
                  </a:cubicBezTo>
                  <a:cubicBezTo>
                    <a:pt x="800608" y="2667"/>
                    <a:pt x="865886" y="20320"/>
                    <a:pt x="865886" y="20574"/>
                  </a:cubicBezTo>
                  <a:cubicBezTo>
                    <a:pt x="865886" y="20574"/>
                    <a:pt x="865759" y="20574"/>
                    <a:pt x="865759" y="20574"/>
                  </a:cubicBezTo>
                  <a:cubicBezTo>
                    <a:pt x="865378" y="21717"/>
                    <a:pt x="1034161" y="109601"/>
                    <a:pt x="1072896" y="186563"/>
                  </a:cubicBezTo>
                  <a:cubicBezTo>
                    <a:pt x="1117600" y="275336"/>
                    <a:pt x="1131062" y="510540"/>
                    <a:pt x="1085850" y="539369"/>
                  </a:cubicBezTo>
                  <a:cubicBezTo>
                    <a:pt x="1048766" y="562991"/>
                    <a:pt x="869823" y="453136"/>
                    <a:pt x="874395" y="431165"/>
                  </a:cubicBezTo>
                  <a:cubicBezTo>
                    <a:pt x="879856" y="405384"/>
                    <a:pt x="1102868" y="406400"/>
                    <a:pt x="1201928" y="412115"/>
                  </a:cubicBezTo>
                  <a:cubicBezTo>
                    <a:pt x="1285240" y="416941"/>
                    <a:pt x="1353820" y="421767"/>
                    <a:pt x="1430528" y="451993"/>
                  </a:cubicBezTo>
                  <a:cubicBezTo>
                    <a:pt x="1522095" y="488061"/>
                    <a:pt x="1636776" y="560197"/>
                    <a:pt x="1707642" y="632587"/>
                  </a:cubicBezTo>
                  <a:cubicBezTo>
                    <a:pt x="1770634" y="696849"/>
                    <a:pt x="1835277" y="777494"/>
                    <a:pt x="1845437" y="854329"/>
                  </a:cubicBezTo>
                  <a:cubicBezTo>
                    <a:pt x="1855089" y="927989"/>
                    <a:pt x="1832356" y="1029589"/>
                    <a:pt x="1775968" y="1083310"/>
                  </a:cubicBezTo>
                  <a:cubicBezTo>
                    <a:pt x="1703832" y="1152017"/>
                    <a:pt x="1511935" y="1161796"/>
                    <a:pt x="1396238" y="1178433"/>
                  </a:cubicBezTo>
                  <a:cubicBezTo>
                    <a:pt x="1301496" y="1192022"/>
                    <a:pt x="1217930" y="1195451"/>
                    <a:pt x="1133729" y="1188974"/>
                  </a:cubicBezTo>
                  <a:cubicBezTo>
                    <a:pt x="1054481" y="1182878"/>
                    <a:pt x="981329" y="1164336"/>
                    <a:pt x="904748" y="1144143"/>
                  </a:cubicBezTo>
                  <a:cubicBezTo>
                    <a:pt x="824865" y="1123061"/>
                    <a:pt x="746887" y="1087501"/>
                    <a:pt x="664083" y="1063752"/>
                  </a:cubicBezTo>
                  <a:cubicBezTo>
                    <a:pt x="577850" y="1038987"/>
                    <a:pt x="472694" y="1006729"/>
                    <a:pt x="396621" y="999109"/>
                  </a:cubicBezTo>
                  <a:cubicBezTo>
                    <a:pt x="341376" y="993648"/>
                    <a:pt x="288798" y="1005078"/>
                    <a:pt x="251587" y="1004697"/>
                  </a:cubicBezTo>
                  <a:cubicBezTo>
                    <a:pt x="228219" y="1004443"/>
                    <a:pt x="213106" y="1004570"/>
                    <a:pt x="194564" y="1001141"/>
                  </a:cubicBezTo>
                  <a:cubicBezTo>
                    <a:pt x="176022" y="997712"/>
                    <a:pt x="157353" y="991870"/>
                    <a:pt x="140081" y="984123"/>
                  </a:cubicBezTo>
                  <a:cubicBezTo>
                    <a:pt x="122809" y="976376"/>
                    <a:pt x="106045" y="966089"/>
                    <a:pt x="91186" y="954405"/>
                  </a:cubicBezTo>
                  <a:cubicBezTo>
                    <a:pt x="76327" y="942721"/>
                    <a:pt x="62484" y="928878"/>
                    <a:pt x="50800" y="914019"/>
                  </a:cubicBezTo>
                  <a:cubicBezTo>
                    <a:pt x="39116" y="899160"/>
                    <a:pt x="29083" y="882269"/>
                    <a:pt x="21336" y="864997"/>
                  </a:cubicBezTo>
                  <a:cubicBezTo>
                    <a:pt x="13589" y="847725"/>
                    <a:pt x="7874" y="829056"/>
                    <a:pt x="4445" y="810514"/>
                  </a:cubicBezTo>
                  <a:cubicBezTo>
                    <a:pt x="1016" y="791845"/>
                    <a:pt x="0" y="772287"/>
                    <a:pt x="1143" y="753364"/>
                  </a:cubicBezTo>
                  <a:cubicBezTo>
                    <a:pt x="2286" y="734441"/>
                    <a:pt x="5969" y="715264"/>
                    <a:pt x="11557" y="697230"/>
                  </a:cubicBezTo>
                  <a:cubicBezTo>
                    <a:pt x="17272" y="679196"/>
                    <a:pt x="25273" y="661289"/>
                    <a:pt x="35052" y="645160"/>
                  </a:cubicBezTo>
                  <a:cubicBezTo>
                    <a:pt x="44831" y="629031"/>
                    <a:pt x="57023" y="613537"/>
                    <a:pt x="70358" y="600202"/>
                  </a:cubicBezTo>
                  <a:cubicBezTo>
                    <a:pt x="83820" y="586867"/>
                    <a:pt x="99187" y="574802"/>
                    <a:pt x="115443" y="565023"/>
                  </a:cubicBezTo>
                  <a:cubicBezTo>
                    <a:pt x="131572" y="555244"/>
                    <a:pt x="149479" y="547243"/>
                    <a:pt x="167513" y="541655"/>
                  </a:cubicBezTo>
                  <a:cubicBezTo>
                    <a:pt x="185547" y="536067"/>
                    <a:pt x="223774" y="531495"/>
                    <a:pt x="223774" y="5314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3458327" y="7541826"/>
            <a:ext cx="1572993" cy="128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735207" y="7477611"/>
            <a:ext cx="2055874" cy="642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9849754" y="7350032"/>
            <a:ext cx="4032259" cy="1275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C7D15-E383-EB92-6A9F-2D4E91E253BD}"/>
              </a:ext>
            </a:extLst>
          </p:cNvPr>
          <p:cNvSpPr/>
          <p:nvPr/>
        </p:nvSpPr>
        <p:spPr>
          <a:xfrm>
            <a:off x="5188649" y="7979855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13860-F7E1-E823-0FCB-240CD95FE921}"/>
              </a:ext>
            </a:extLst>
          </p:cNvPr>
          <p:cNvSpPr/>
          <p:nvPr/>
        </p:nvSpPr>
        <p:spPr>
          <a:xfrm>
            <a:off x="5729356" y="8428149"/>
            <a:ext cx="697064" cy="331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F49B57F-4EC4-06F4-73C8-3E1FF8BC5EE6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2230982" y="7428284"/>
            <a:ext cx="1320418" cy="13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8325841" y="7296322"/>
            <a:ext cx="2271523" cy="1647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2356775" y="2732294"/>
            <a:ext cx="1816425" cy="45640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7254" y="276451"/>
            <a:ext cx="9197666" cy="21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Пример за приложение </a:t>
            </a:r>
          </a:p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в </a:t>
            </a:r>
            <a:r>
              <a:rPr lang="bg-BG" sz="6600" dirty="0">
                <a:solidFill>
                  <a:schemeClr val="bg1"/>
                </a:solidFill>
                <a:latin typeface="Canva Sans"/>
              </a:rPr>
              <a:t>к</a:t>
            </a:r>
            <a:r>
              <a:rPr lang="en-US" sz="6600" dirty="0">
                <a:solidFill>
                  <a:schemeClr val="bg1"/>
                </a:solidFill>
                <a:latin typeface="Canva Sans"/>
              </a:rPr>
              <a:t>ино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14284" y="8299990"/>
            <a:ext cx="368427" cy="535972"/>
            <a:chOff x="0" y="0"/>
            <a:chExt cx="491236" cy="714629"/>
          </a:xfrm>
        </p:grpSpPr>
        <p:sp>
          <p:nvSpPr>
            <p:cNvPr id="17" name="Freeform 17"/>
            <p:cNvSpPr/>
            <p:nvPr/>
          </p:nvSpPr>
          <p:spPr>
            <a:xfrm>
              <a:off x="49022" y="50546"/>
              <a:ext cx="391922" cy="613918"/>
            </a:xfrm>
            <a:custGeom>
              <a:avLst/>
              <a:gdLst/>
              <a:ahLst/>
              <a:cxnLst/>
              <a:rect l="l" t="t" r="r" b="b"/>
              <a:pathLst>
                <a:path w="391922" h="613918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335988" y="8079486"/>
            <a:ext cx="376047" cy="247936"/>
            <a:chOff x="0" y="0"/>
            <a:chExt cx="501396" cy="330581"/>
          </a:xfrm>
        </p:grpSpPr>
        <p:sp>
          <p:nvSpPr>
            <p:cNvPr id="19" name="Freeform 19"/>
            <p:cNvSpPr/>
            <p:nvPr/>
          </p:nvSpPr>
          <p:spPr>
            <a:xfrm>
              <a:off x="50165" y="48006"/>
              <a:ext cx="402463" cy="242062"/>
            </a:xfrm>
            <a:custGeom>
              <a:avLst/>
              <a:gdLst/>
              <a:ahLst/>
              <a:cxnLst/>
              <a:rect l="l" t="t" r="r" b="b"/>
              <a:pathLst>
                <a:path w="402463" h="242062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086654" y="8306467"/>
            <a:ext cx="189452" cy="189452"/>
            <a:chOff x="0" y="0"/>
            <a:chExt cx="252603" cy="252603"/>
          </a:xfrm>
        </p:grpSpPr>
        <p:sp>
          <p:nvSpPr>
            <p:cNvPr id="21" name="Freeform 21"/>
            <p:cNvSpPr/>
            <p:nvPr/>
          </p:nvSpPr>
          <p:spPr>
            <a:xfrm>
              <a:off x="50165" y="48641"/>
              <a:ext cx="149479" cy="153924"/>
            </a:xfrm>
            <a:custGeom>
              <a:avLst/>
              <a:gdLst/>
              <a:ahLst/>
              <a:cxnLst/>
              <a:rect l="l" t="t" r="r" b="b"/>
              <a:pathLst>
                <a:path w="149479" h="153924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51787" y="8061293"/>
            <a:ext cx="476250" cy="247650"/>
            <a:chOff x="0" y="0"/>
            <a:chExt cx="635000" cy="330200"/>
          </a:xfrm>
        </p:grpSpPr>
        <p:sp>
          <p:nvSpPr>
            <p:cNvPr id="23" name="Freeform 23"/>
            <p:cNvSpPr/>
            <p:nvPr/>
          </p:nvSpPr>
          <p:spPr>
            <a:xfrm>
              <a:off x="49911" y="50419"/>
              <a:ext cx="534670" cy="231775"/>
            </a:xfrm>
            <a:custGeom>
              <a:avLst/>
              <a:gdLst/>
              <a:ahLst/>
              <a:cxnLst/>
              <a:rect l="l" t="t" r="r" b="b"/>
              <a:pathLst>
                <a:path w="534670" h="231775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28845" y="8141494"/>
            <a:ext cx="455104" cy="900970"/>
            <a:chOff x="0" y="0"/>
            <a:chExt cx="606806" cy="1201293"/>
          </a:xfrm>
        </p:grpSpPr>
        <p:sp>
          <p:nvSpPr>
            <p:cNvPr id="25" name="Freeform 25"/>
            <p:cNvSpPr/>
            <p:nvPr/>
          </p:nvSpPr>
          <p:spPr>
            <a:xfrm>
              <a:off x="50419" y="50419"/>
              <a:ext cx="505968" cy="1100963"/>
            </a:xfrm>
            <a:custGeom>
              <a:avLst/>
              <a:gdLst/>
              <a:ahLst/>
              <a:cxnLst/>
              <a:rect l="l" t="t" r="r" b="b"/>
              <a:pathLst>
                <a:path w="505968" h="1100963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239214" y="8254651"/>
            <a:ext cx="292036" cy="760190"/>
            <a:chOff x="0" y="0"/>
            <a:chExt cx="389382" cy="1013587"/>
          </a:xfrm>
        </p:grpSpPr>
        <p:sp>
          <p:nvSpPr>
            <p:cNvPr id="27" name="Freeform 27"/>
            <p:cNvSpPr/>
            <p:nvPr/>
          </p:nvSpPr>
          <p:spPr>
            <a:xfrm>
              <a:off x="50165" y="50165"/>
              <a:ext cx="288544" cy="912749"/>
            </a:xfrm>
            <a:custGeom>
              <a:avLst/>
              <a:gdLst/>
              <a:ahLst/>
              <a:cxnLst/>
              <a:rect l="l" t="t" r="r" b="b"/>
              <a:pathLst>
                <a:path w="288544" h="912749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231594" y="8190643"/>
            <a:ext cx="299276" cy="763334"/>
            <a:chOff x="0" y="0"/>
            <a:chExt cx="399034" cy="1017778"/>
          </a:xfrm>
        </p:grpSpPr>
        <p:sp>
          <p:nvSpPr>
            <p:cNvPr id="29" name="Freeform 29"/>
            <p:cNvSpPr/>
            <p:nvPr/>
          </p:nvSpPr>
          <p:spPr>
            <a:xfrm>
              <a:off x="49657" y="49657"/>
              <a:ext cx="299212" cy="926592"/>
            </a:xfrm>
            <a:custGeom>
              <a:avLst/>
              <a:gdLst/>
              <a:ahLst/>
              <a:cxnLst/>
              <a:rect l="l" t="t" r="r" b="b"/>
              <a:pathLst>
                <a:path w="299212" h="92659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505914" y="8545163"/>
            <a:ext cx="189452" cy="189452"/>
            <a:chOff x="0" y="0"/>
            <a:chExt cx="252603" cy="252603"/>
          </a:xfrm>
        </p:grpSpPr>
        <p:sp>
          <p:nvSpPr>
            <p:cNvPr id="31" name="Freeform 31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232547" y="8071580"/>
            <a:ext cx="259461" cy="541306"/>
            <a:chOff x="0" y="0"/>
            <a:chExt cx="345948" cy="721741"/>
          </a:xfrm>
        </p:grpSpPr>
        <p:sp>
          <p:nvSpPr>
            <p:cNvPr id="33" name="Freeform 33"/>
            <p:cNvSpPr/>
            <p:nvPr/>
          </p:nvSpPr>
          <p:spPr>
            <a:xfrm>
              <a:off x="50038" y="50292"/>
              <a:ext cx="245618" cy="629158"/>
            </a:xfrm>
            <a:custGeom>
              <a:avLst/>
              <a:gdLst/>
              <a:ahLst/>
              <a:cxnLst/>
              <a:rect l="l" t="t" r="r" b="b"/>
              <a:pathLst>
                <a:path w="245618" h="62915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230070" y="8145113"/>
            <a:ext cx="226409" cy="357854"/>
            <a:chOff x="0" y="0"/>
            <a:chExt cx="301879" cy="477139"/>
          </a:xfrm>
        </p:grpSpPr>
        <p:sp>
          <p:nvSpPr>
            <p:cNvPr id="35" name="Freeform 35"/>
            <p:cNvSpPr/>
            <p:nvPr/>
          </p:nvSpPr>
          <p:spPr>
            <a:xfrm>
              <a:off x="49911" y="50673"/>
              <a:ext cx="213868" cy="376301"/>
            </a:xfrm>
            <a:custGeom>
              <a:avLst/>
              <a:gdLst/>
              <a:ahLst/>
              <a:cxnLst/>
              <a:rect l="l" t="t" r="r" b="b"/>
              <a:pathLst>
                <a:path w="213868" h="376301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561254" y="7477792"/>
            <a:ext cx="474726" cy="270320"/>
            <a:chOff x="0" y="0"/>
            <a:chExt cx="632968" cy="360426"/>
          </a:xfrm>
        </p:grpSpPr>
        <p:sp>
          <p:nvSpPr>
            <p:cNvPr id="37" name="Freeform 37"/>
            <p:cNvSpPr/>
            <p:nvPr/>
          </p:nvSpPr>
          <p:spPr>
            <a:xfrm>
              <a:off x="49657" y="48641"/>
              <a:ext cx="532892" cy="263906"/>
            </a:xfrm>
            <a:custGeom>
              <a:avLst/>
              <a:gdLst/>
              <a:ahLst/>
              <a:cxnLst/>
              <a:rect l="l" t="t" r="r" b="b"/>
              <a:pathLst>
                <a:path w="532892" h="263906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1239119" y="7445026"/>
            <a:ext cx="802196" cy="397669"/>
            <a:chOff x="0" y="0"/>
            <a:chExt cx="1069594" cy="530225"/>
          </a:xfrm>
        </p:grpSpPr>
        <p:sp>
          <p:nvSpPr>
            <p:cNvPr id="39" name="Freeform 39"/>
            <p:cNvSpPr/>
            <p:nvPr/>
          </p:nvSpPr>
          <p:spPr>
            <a:xfrm>
              <a:off x="48006" y="48260"/>
              <a:ext cx="971423" cy="433324"/>
            </a:xfrm>
            <a:custGeom>
              <a:avLst/>
              <a:gdLst/>
              <a:ahLst/>
              <a:cxnLst/>
              <a:rect l="l" t="t" r="r" b="b"/>
              <a:pathLst>
                <a:path w="971423" h="433324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259312" y="7545896"/>
            <a:ext cx="610743" cy="461010"/>
            <a:chOff x="0" y="0"/>
            <a:chExt cx="814324" cy="614680"/>
          </a:xfrm>
        </p:grpSpPr>
        <p:sp>
          <p:nvSpPr>
            <p:cNvPr id="41" name="Freeform 41"/>
            <p:cNvSpPr/>
            <p:nvPr/>
          </p:nvSpPr>
          <p:spPr>
            <a:xfrm>
              <a:off x="49784" y="50292"/>
              <a:ext cx="714248" cy="516382"/>
            </a:xfrm>
            <a:custGeom>
              <a:avLst/>
              <a:gdLst/>
              <a:ahLst/>
              <a:cxnLst/>
              <a:rect l="l" t="t" r="r" b="b"/>
              <a:pathLst>
                <a:path w="714248" h="516382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329511" y="7573423"/>
            <a:ext cx="418719" cy="497396"/>
            <a:chOff x="0" y="0"/>
            <a:chExt cx="558292" cy="663194"/>
          </a:xfrm>
        </p:grpSpPr>
        <p:sp>
          <p:nvSpPr>
            <p:cNvPr id="43" name="Freeform 43"/>
            <p:cNvSpPr/>
            <p:nvPr/>
          </p:nvSpPr>
          <p:spPr>
            <a:xfrm>
              <a:off x="50546" y="50800"/>
              <a:ext cx="457454" cy="568198"/>
            </a:xfrm>
            <a:custGeom>
              <a:avLst/>
              <a:gdLst/>
              <a:ahLst/>
              <a:cxnLst/>
              <a:rect l="l" t="t" r="r" b="b"/>
              <a:pathLst>
                <a:path w="457454" h="568198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340179" y="7900416"/>
            <a:ext cx="390811" cy="213836"/>
            <a:chOff x="0" y="0"/>
            <a:chExt cx="521081" cy="285115"/>
          </a:xfrm>
        </p:grpSpPr>
        <p:sp>
          <p:nvSpPr>
            <p:cNvPr id="45" name="Freeform 45"/>
            <p:cNvSpPr/>
            <p:nvPr/>
          </p:nvSpPr>
          <p:spPr>
            <a:xfrm>
              <a:off x="50292" y="49403"/>
              <a:ext cx="420370" cy="185801"/>
            </a:xfrm>
            <a:custGeom>
              <a:avLst/>
              <a:gdLst/>
              <a:ahLst/>
              <a:cxnLst/>
              <a:rect l="l" t="t" r="r" b="b"/>
              <a:pathLst>
                <a:path w="420370" h="185801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511058" y="7681341"/>
            <a:ext cx="1100518" cy="690562"/>
            <a:chOff x="0" y="0"/>
            <a:chExt cx="1467358" cy="920750"/>
          </a:xfrm>
        </p:grpSpPr>
        <p:sp>
          <p:nvSpPr>
            <p:cNvPr id="47" name="Freeform 47"/>
            <p:cNvSpPr/>
            <p:nvPr/>
          </p:nvSpPr>
          <p:spPr>
            <a:xfrm>
              <a:off x="49911" y="50292"/>
              <a:ext cx="1367155" cy="820039"/>
            </a:xfrm>
            <a:custGeom>
              <a:avLst/>
              <a:gdLst/>
              <a:ahLst/>
              <a:cxnLst/>
              <a:rect l="l" t="t" r="r" b="b"/>
              <a:pathLst>
                <a:path w="1367155" h="820039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593163" y="7729252"/>
            <a:ext cx="779907" cy="458534"/>
            <a:chOff x="0" y="0"/>
            <a:chExt cx="1039876" cy="611378"/>
          </a:xfrm>
        </p:grpSpPr>
        <p:sp>
          <p:nvSpPr>
            <p:cNvPr id="49" name="Freeform 49"/>
            <p:cNvSpPr/>
            <p:nvPr/>
          </p:nvSpPr>
          <p:spPr>
            <a:xfrm>
              <a:off x="41529" y="50038"/>
              <a:ext cx="947547" cy="511048"/>
            </a:xfrm>
            <a:custGeom>
              <a:avLst/>
              <a:gdLst/>
              <a:ahLst/>
              <a:cxnLst/>
              <a:rect l="l" t="t" r="r" b="b"/>
              <a:pathLst>
                <a:path w="947547" h="511048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2424791" y="7682770"/>
            <a:ext cx="214694" cy="206883"/>
            <a:chOff x="0" y="0"/>
            <a:chExt cx="286258" cy="275844"/>
          </a:xfrm>
        </p:grpSpPr>
        <p:sp>
          <p:nvSpPr>
            <p:cNvPr id="51" name="Freeform 51"/>
            <p:cNvSpPr/>
            <p:nvPr/>
          </p:nvSpPr>
          <p:spPr>
            <a:xfrm>
              <a:off x="50673" y="50165"/>
              <a:ext cx="185293" cy="175260"/>
            </a:xfrm>
            <a:custGeom>
              <a:avLst/>
              <a:gdLst/>
              <a:ahLst/>
              <a:cxnLst/>
              <a:rect l="l" t="t" r="r" b="b"/>
              <a:pathLst>
                <a:path w="185293" h="175260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238452" y="7971568"/>
            <a:ext cx="586645" cy="282416"/>
            <a:chOff x="0" y="0"/>
            <a:chExt cx="782193" cy="376555"/>
          </a:xfrm>
        </p:grpSpPr>
        <p:sp>
          <p:nvSpPr>
            <p:cNvPr id="53" name="Freeform 53"/>
            <p:cNvSpPr/>
            <p:nvPr/>
          </p:nvSpPr>
          <p:spPr>
            <a:xfrm>
              <a:off x="50038" y="49784"/>
              <a:ext cx="681863" cy="275971"/>
            </a:xfrm>
            <a:custGeom>
              <a:avLst/>
              <a:gdLst/>
              <a:ahLst/>
              <a:cxnLst/>
              <a:rect l="l" t="t" r="r" b="b"/>
              <a:pathLst>
                <a:path w="681863" h="275971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1211020" y="7498366"/>
            <a:ext cx="371951" cy="469392"/>
            <a:chOff x="0" y="0"/>
            <a:chExt cx="495935" cy="625856"/>
          </a:xfrm>
        </p:grpSpPr>
        <p:sp>
          <p:nvSpPr>
            <p:cNvPr id="55" name="Freeform 55"/>
            <p:cNvSpPr/>
            <p:nvPr/>
          </p:nvSpPr>
          <p:spPr>
            <a:xfrm>
              <a:off x="48895" y="49911"/>
              <a:ext cx="396494" cy="534924"/>
            </a:xfrm>
            <a:custGeom>
              <a:avLst/>
              <a:gdLst/>
              <a:ahLst/>
              <a:cxnLst/>
              <a:rect l="l" t="t" r="r" b="b"/>
              <a:pathLst>
                <a:path w="396494" h="53492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1229594" y="7705916"/>
            <a:ext cx="266510" cy="444627"/>
            <a:chOff x="0" y="0"/>
            <a:chExt cx="355346" cy="592836"/>
          </a:xfrm>
        </p:grpSpPr>
        <p:sp>
          <p:nvSpPr>
            <p:cNvPr id="57" name="Freeform 57"/>
            <p:cNvSpPr/>
            <p:nvPr/>
          </p:nvSpPr>
          <p:spPr>
            <a:xfrm>
              <a:off x="49530" y="49657"/>
              <a:ext cx="259461" cy="497586"/>
            </a:xfrm>
            <a:custGeom>
              <a:avLst/>
              <a:gdLst/>
              <a:ahLst/>
              <a:cxnLst/>
              <a:rect l="l" t="t" r="r" b="b"/>
              <a:pathLst>
                <a:path w="259461" h="497586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1280934" y="7970330"/>
            <a:ext cx="730186" cy="292703"/>
            <a:chOff x="0" y="0"/>
            <a:chExt cx="973582" cy="390271"/>
          </a:xfrm>
        </p:grpSpPr>
        <p:sp>
          <p:nvSpPr>
            <p:cNvPr id="59" name="Freeform 59"/>
            <p:cNvSpPr/>
            <p:nvPr/>
          </p:nvSpPr>
          <p:spPr>
            <a:xfrm>
              <a:off x="50292" y="50419"/>
              <a:ext cx="872871" cy="289306"/>
            </a:xfrm>
            <a:custGeom>
              <a:avLst/>
              <a:gdLst/>
              <a:ahLst/>
              <a:cxnLst/>
              <a:rect l="l" t="t" r="r" b="b"/>
              <a:pathLst>
                <a:path w="872871" h="289306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376976" y="7812881"/>
            <a:ext cx="189452" cy="189452"/>
            <a:chOff x="0" y="0"/>
            <a:chExt cx="252603" cy="252603"/>
          </a:xfrm>
        </p:grpSpPr>
        <p:sp>
          <p:nvSpPr>
            <p:cNvPr id="61" name="Freeform 61"/>
            <p:cNvSpPr/>
            <p:nvPr/>
          </p:nvSpPr>
          <p:spPr>
            <a:xfrm>
              <a:off x="50038" y="48641"/>
              <a:ext cx="149606" cy="153797"/>
            </a:xfrm>
            <a:custGeom>
              <a:avLst/>
              <a:gdLst/>
              <a:ahLst/>
              <a:cxnLst/>
              <a:rect l="l" t="t" r="r" b="b"/>
              <a:pathLst>
                <a:path w="149606" h="153797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1622119" y="8029004"/>
            <a:ext cx="189452" cy="189452"/>
            <a:chOff x="0" y="0"/>
            <a:chExt cx="252603" cy="252603"/>
          </a:xfrm>
        </p:grpSpPr>
        <p:sp>
          <p:nvSpPr>
            <p:cNvPr id="63" name="Freeform 63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1208448" y="7903464"/>
            <a:ext cx="273939" cy="271748"/>
            <a:chOff x="0" y="0"/>
            <a:chExt cx="365252" cy="362331"/>
          </a:xfrm>
        </p:grpSpPr>
        <p:sp>
          <p:nvSpPr>
            <p:cNvPr id="65" name="Freeform 65"/>
            <p:cNvSpPr/>
            <p:nvPr/>
          </p:nvSpPr>
          <p:spPr>
            <a:xfrm>
              <a:off x="45847" y="50292"/>
              <a:ext cx="268859" cy="263017"/>
            </a:xfrm>
            <a:custGeom>
              <a:avLst/>
              <a:gdLst/>
              <a:ahLst/>
              <a:cxnLst/>
              <a:rect l="l" t="t" r="r" b="b"/>
              <a:pathLst>
                <a:path w="268859" h="263017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1222546" y="7404068"/>
            <a:ext cx="529018" cy="168212"/>
            <a:chOff x="0" y="0"/>
            <a:chExt cx="705358" cy="224282"/>
          </a:xfrm>
        </p:grpSpPr>
        <p:sp>
          <p:nvSpPr>
            <p:cNvPr id="67" name="Freeform 67"/>
            <p:cNvSpPr/>
            <p:nvPr/>
          </p:nvSpPr>
          <p:spPr>
            <a:xfrm>
              <a:off x="50546" y="50673"/>
              <a:ext cx="604266" cy="122809"/>
            </a:xfrm>
            <a:custGeom>
              <a:avLst/>
              <a:gdLst/>
              <a:ahLst/>
              <a:cxnLst/>
              <a:rect l="l" t="t" r="r" b="b"/>
              <a:pathLst>
                <a:path w="604266" h="122809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11309413" y="7429214"/>
            <a:ext cx="649605" cy="127730"/>
            <a:chOff x="0" y="0"/>
            <a:chExt cx="866140" cy="170307"/>
          </a:xfrm>
        </p:grpSpPr>
        <p:sp>
          <p:nvSpPr>
            <p:cNvPr id="69" name="Freeform 69"/>
            <p:cNvSpPr/>
            <p:nvPr/>
          </p:nvSpPr>
          <p:spPr>
            <a:xfrm>
              <a:off x="50800" y="50546"/>
              <a:ext cx="764921" cy="69723"/>
            </a:xfrm>
            <a:custGeom>
              <a:avLst/>
              <a:gdLst/>
              <a:ahLst/>
              <a:cxnLst/>
              <a:rect l="l" t="t" r="r" b="b"/>
              <a:pathLst>
                <a:path w="764921" h="69723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11191684" y="7438358"/>
            <a:ext cx="222409" cy="129540"/>
            <a:chOff x="0" y="0"/>
            <a:chExt cx="296545" cy="172720"/>
          </a:xfrm>
        </p:grpSpPr>
        <p:sp>
          <p:nvSpPr>
            <p:cNvPr id="71" name="Freeform 71"/>
            <p:cNvSpPr/>
            <p:nvPr/>
          </p:nvSpPr>
          <p:spPr>
            <a:xfrm>
              <a:off x="50546" y="49276"/>
              <a:ext cx="195199" cy="72771"/>
            </a:xfrm>
            <a:custGeom>
              <a:avLst/>
              <a:gdLst/>
              <a:ahLst/>
              <a:cxnLst/>
              <a:rect l="l" t="t" r="r" b="b"/>
              <a:pathLst>
                <a:path w="195199" h="72771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11174444" y="7902512"/>
            <a:ext cx="139351" cy="308039"/>
            <a:chOff x="0" y="0"/>
            <a:chExt cx="185801" cy="410718"/>
          </a:xfrm>
        </p:grpSpPr>
        <p:sp>
          <p:nvSpPr>
            <p:cNvPr id="73" name="Freeform 73"/>
            <p:cNvSpPr/>
            <p:nvPr/>
          </p:nvSpPr>
          <p:spPr>
            <a:xfrm>
              <a:off x="50546" y="50546"/>
              <a:ext cx="84582" cy="315341"/>
            </a:xfrm>
            <a:custGeom>
              <a:avLst/>
              <a:gdLst/>
              <a:ahLst/>
              <a:cxnLst/>
              <a:rect l="l" t="t" r="r" b="b"/>
              <a:pathLst>
                <a:path w="84582" h="315341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1179874" y="7440549"/>
            <a:ext cx="132398" cy="506063"/>
            <a:chOff x="0" y="0"/>
            <a:chExt cx="176530" cy="674751"/>
          </a:xfrm>
        </p:grpSpPr>
        <p:sp>
          <p:nvSpPr>
            <p:cNvPr id="75" name="Freeform 75"/>
            <p:cNvSpPr/>
            <p:nvPr/>
          </p:nvSpPr>
          <p:spPr>
            <a:xfrm>
              <a:off x="50038" y="50546"/>
              <a:ext cx="76073" cy="573659"/>
            </a:xfrm>
            <a:custGeom>
              <a:avLst/>
              <a:gdLst/>
              <a:ahLst/>
              <a:cxnLst/>
              <a:rect l="l" t="t" r="r" b="b"/>
              <a:pathLst>
                <a:path w="76073" h="573659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C1B726C-0875-7503-9021-D5599C9A2787}"/>
              </a:ext>
            </a:extLst>
          </p:cNvPr>
          <p:cNvSpPr/>
          <p:nvPr/>
        </p:nvSpPr>
        <p:spPr>
          <a:xfrm>
            <a:off x="3648136" y="7675197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68CB2F-6EA7-2A8E-467D-C9A985F9B45C}"/>
              </a:ext>
            </a:extLst>
          </p:cNvPr>
          <p:cNvSpPr/>
          <p:nvPr/>
        </p:nvSpPr>
        <p:spPr>
          <a:xfrm>
            <a:off x="3947461" y="8176928"/>
            <a:ext cx="1140671" cy="520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E06154-846B-0F6F-3F87-F8D3CA670A81}"/>
              </a:ext>
            </a:extLst>
          </p:cNvPr>
          <p:cNvSpPr/>
          <p:nvPr/>
        </p:nvSpPr>
        <p:spPr>
          <a:xfrm>
            <a:off x="3779370" y="7919038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CB1A3F-60BD-BB86-5CD7-9A96FE91DBAE}"/>
              </a:ext>
            </a:extLst>
          </p:cNvPr>
          <p:cNvSpPr/>
          <p:nvPr/>
        </p:nvSpPr>
        <p:spPr>
          <a:xfrm>
            <a:off x="11271315" y="7522178"/>
            <a:ext cx="831151" cy="148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AE1D57-6E23-12CC-C4EB-F728ACE9C1B9}"/>
              </a:ext>
            </a:extLst>
          </p:cNvPr>
          <p:cNvSpPr/>
          <p:nvPr/>
        </p:nvSpPr>
        <p:spPr>
          <a:xfrm>
            <a:off x="12033885" y="7618222"/>
            <a:ext cx="553591" cy="30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854</Words>
  <Application>Microsoft Office PowerPoint</Application>
  <PresentationFormat>Custom</PresentationFormat>
  <Paragraphs>177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Roboto Bold</vt:lpstr>
      <vt:lpstr>Calibri</vt:lpstr>
      <vt:lpstr>Ruda Black Bold</vt:lpstr>
      <vt:lpstr>TT Bells</vt:lpstr>
      <vt:lpstr>Canva Sans</vt:lpstr>
      <vt:lpstr>Canva Sans Bold</vt:lpstr>
      <vt:lpstr>Arial</vt:lpstr>
      <vt:lpstr>Ruda Regular Bold</vt:lpstr>
      <vt:lpstr>Nunito Sans Black</vt:lpstr>
      <vt:lpstr>Nunito Sans Black Bold</vt:lpstr>
      <vt:lpstr>Roboto</vt:lpstr>
      <vt:lpstr>TT Chocolates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Контрол на опашките</dc:title>
  <cp:lastModifiedBy>ИВАЙЛО ПЛАМЕНОВ РУМЕНОВ СИТ 4к</cp:lastModifiedBy>
  <cp:revision>51</cp:revision>
  <dcterms:created xsi:type="dcterms:W3CDTF">2006-08-16T00:00:00Z</dcterms:created>
  <dcterms:modified xsi:type="dcterms:W3CDTF">2023-05-15T12:50:19Z</dcterms:modified>
  <dc:identifier>DAFffcg4sHg</dc:identifier>
</cp:coreProperties>
</file>